
<file path=[Content_Types].xml><?xml version="1.0" encoding="utf-8"?>
<Types xmlns="http://schemas.openxmlformats.org/package/2006/content-types">
  <Override PartName="/ppt/slides/slide6.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8.xml" ContentType="application/vnd.openxmlformats-officedocument.presentationml.notesSlide+xml"/>
  <Override PartName="/ppt/notesSlides/notesSlide11.xml" ContentType="application/vnd.openxmlformats-officedocument.presentationml.notesSlide+xml"/>
  <Override PartName="/ppt/comments/comment1.xml" ContentType="application/vnd.openxmlformats-officedocument.presentationml.comments+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68" r:id="rId1"/>
  </p:sldMasterIdLst>
  <p:notesMasterIdLst>
    <p:notesMasterId r:id="rId30"/>
  </p:notesMasterIdLst>
  <p:handoutMasterIdLst>
    <p:handoutMasterId r:id="rId31"/>
  </p:handoutMasterIdLst>
  <p:sldIdLst>
    <p:sldId id="314" r:id="rId2"/>
    <p:sldId id="342" r:id="rId3"/>
    <p:sldId id="365" r:id="rId4"/>
    <p:sldId id="364" r:id="rId5"/>
    <p:sldId id="363" r:id="rId6"/>
    <p:sldId id="366" r:id="rId7"/>
    <p:sldId id="367" r:id="rId8"/>
    <p:sldId id="368" r:id="rId9"/>
    <p:sldId id="369" r:id="rId10"/>
    <p:sldId id="370" r:id="rId11"/>
    <p:sldId id="377" r:id="rId12"/>
    <p:sldId id="376" r:id="rId13"/>
    <p:sldId id="375" r:id="rId14"/>
    <p:sldId id="374" r:id="rId15"/>
    <p:sldId id="373" r:id="rId16"/>
    <p:sldId id="372" r:id="rId17"/>
    <p:sldId id="371" r:id="rId18"/>
    <p:sldId id="383" r:id="rId19"/>
    <p:sldId id="382" r:id="rId20"/>
    <p:sldId id="381" r:id="rId21"/>
    <p:sldId id="388" r:id="rId22"/>
    <p:sldId id="390" r:id="rId23"/>
    <p:sldId id="379" r:id="rId24"/>
    <p:sldId id="392" r:id="rId25"/>
    <p:sldId id="378" r:id="rId26"/>
    <p:sldId id="387" r:id="rId27"/>
    <p:sldId id="391" r:id="rId28"/>
    <p:sldId id="362" r:id="rId29"/>
  </p:sldIdLst>
  <p:sldSz cx="9144000" cy="6858000" type="screen4x3"/>
  <p:notesSz cx="6858000" cy="9031288"/>
  <p:defaultTextStyle>
    <a:defPPr>
      <a:defRPr lang="en-US"/>
    </a:defPPr>
    <a:lvl1pPr algn="l" rtl="0" fontAlgn="base">
      <a:spcBef>
        <a:spcPct val="0"/>
      </a:spcBef>
      <a:spcAft>
        <a:spcPct val="0"/>
      </a:spcAft>
      <a:defRPr kern="1200">
        <a:solidFill>
          <a:schemeClr val="tx1"/>
        </a:solidFill>
        <a:latin typeface="Georgia" pitchFamily="18" charset="0"/>
        <a:ea typeface="+mn-ea"/>
        <a:cs typeface="+mn-cs"/>
      </a:defRPr>
    </a:lvl1pPr>
    <a:lvl2pPr marL="457200" algn="l" rtl="0" fontAlgn="base">
      <a:spcBef>
        <a:spcPct val="0"/>
      </a:spcBef>
      <a:spcAft>
        <a:spcPct val="0"/>
      </a:spcAft>
      <a:defRPr kern="1200">
        <a:solidFill>
          <a:schemeClr val="tx1"/>
        </a:solidFill>
        <a:latin typeface="Georgia" pitchFamily="18" charset="0"/>
        <a:ea typeface="+mn-ea"/>
        <a:cs typeface="+mn-cs"/>
      </a:defRPr>
    </a:lvl2pPr>
    <a:lvl3pPr marL="914400" algn="l" rtl="0" fontAlgn="base">
      <a:spcBef>
        <a:spcPct val="0"/>
      </a:spcBef>
      <a:spcAft>
        <a:spcPct val="0"/>
      </a:spcAft>
      <a:defRPr kern="1200">
        <a:solidFill>
          <a:schemeClr val="tx1"/>
        </a:solidFill>
        <a:latin typeface="Georgia" pitchFamily="18" charset="0"/>
        <a:ea typeface="+mn-ea"/>
        <a:cs typeface="+mn-cs"/>
      </a:defRPr>
    </a:lvl3pPr>
    <a:lvl4pPr marL="1371600" algn="l" rtl="0" fontAlgn="base">
      <a:spcBef>
        <a:spcPct val="0"/>
      </a:spcBef>
      <a:spcAft>
        <a:spcPct val="0"/>
      </a:spcAft>
      <a:defRPr kern="1200">
        <a:solidFill>
          <a:schemeClr val="tx1"/>
        </a:solidFill>
        <a:latin typeface="Georgia" pitchFamily="18" charset="0"/>
        <a:ea typeface="+mn-ea"/>
        <a:cs typeface="+mn-cs"/>
      </a:defRPr>
    </a:lvl4pPr>
    <a:lvl5pPr marL="1828800" algn="l" rtl="0" fontAlgn="base">
      <a:spcBef>
        <a:spcPct val="0"/>
      </a:spcBef>
      <a:spcAft>
        <a:spcPct val="0"/>
      </a:spcAft>
      <a:defRPr kern="1200">
        <a:solidFill>
          <a:schemeClr val="tx1"/>
        </a:solidFill>
        <a:latin typeface="Georgia" pitchFamily="18" charset="0"/>
        <a:ea typeface="+mn-ea"/>
        <a:cs typeface="+mn-cs"/>
      </a:defRPr>
    </a:lvl5pPr>
    <a:lvl6pPr marL="2286000" algn="l" defTabSz="914400" rtl="0" eaLnBrk="1" latinLnBrk="0" hangingPunct="1">
      <a:defRPr kern="1200">
        <a:solidFill>
          <a:schemeClr val="tx1"/>
        </a:solidFill>
        <a:latin typeface="Georgia" pitchFamily="18" charset="0"/>
        <a:ea typeface="+mn-ea"/>
        <a:cs typeface="+mn-cs"/>
      </a:defRPr>
    </a:lvl6pPr>
    <a:lvl7pPr marL="2743200" algn="l" defTabSz="914400" rtl="0" eaLnBrk="1" latinLnBrk="0" hangingPunct="1">
      <a:defRPr kern="1200">
        <a:solidFill>
          <a:schemeClr val="tx1"/>
        </a:solidFill>
        <a:latin typeface="Georgia" pitchFamily="18" charset="0"/>
        <a:ea typeface="+mn-ea"/>
        <a:cs typeface="+mn-cs"/>
      </a:defRPr>
    </a:lvl7pPr>
    <a:lvl8pPr marL="3200400" algn="l" defTabSz="914400" rtl="0" eaLnBrk="1" latinLnBrk="0" hangingPunct="1">
      <a:defRPr kern="1200">
        <a:solidFill>
          <a:schemeClr val="tx1"/>
        </a:solidFill>
        <a:latin typeface="Georgia" pitchFamily="18" charset="0"/>
        <a:ea typeface="+mn-ea"/>
        <a:cs typeface="+mn-cs"/>
      </a:defRPr>
    </a:lvl8pPr>
    <a:lvl9pPr marL="3657600" algn="l" defTabSz="914400" rtl="0" eaLnBrk="1" latinLnBrk="0" hangingPunct="1">
      <a:defRPr kern="1200">
        <a:solidFill>
          <a:schemeClr val="tx1"/>
        </a:solidFill>
        <a:latin typeface="Georgia" pitchFamily="18"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banks" initials="j"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99CCFF"/>
    <a:srgbClr val="003399"/>
    <a:srgbClr val="007033"/>
    <a:srgbClr val="CC0000"/>
    <a:srgbClr val="3366CC"/>
    <a:srgbClr val="0066CC"/>
    <a:srgbClr val="0033CC"/>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33" autoAdjust="0"/>
    <p:restoredTop sz="83451" autoAdjust="0"/>
  </p:normalViewPr>
  <p:slideViewPr>
    <p:cSldViewPr>
      <p:cViewPr varScale="1">
        <p:scale>
          <a:sx n="85" d="100"/>
          <a:sy n="85" d="100"/>
        </p:scale>
        <p:origin x="-660"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276"/>
    </p:cViewPr>
  </p:sorterViewPr>
  <p:notesViewPr>
    <p:cSldViewPr>
      <p:cViewPr varScale="1">
        <p:scale>
          <a:sx n="56" d="100"/>
          <a:sy n="56" d="100"/>
        </p:scale>
        <p:origin x="-1812" y="-84"/>
      </p:cViewPr>
      <p:guideLst>
        <p:guide orient="horz" pos="2844"/>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14-10-03T14:50:26.917" idx="1">
    <p:pos x="2390" y="3188"/>
    <p:text>are these supposed to be capital letters or lower case?</p:tex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0" y="0"/>
            <a:ext cx="2971800" cy="452438"/>
          </a:xfrm>
          <a:prstGeom prst="rect">
            <a:avLst/>
          </a:prstGeom>
          <a:noFill/>
          <a:ln w="12700" cap="sq">
            <a:noFill/>
            <a:miter lim="800000"/>
            <a:headEnd type="none" w="sm" len="sm"/>
            <a:tailEnd type="none" w="sm" len="sm"/>
          </a:ln>
          <a:effectLst/>
        </p:spPr>
        <p:txBody>
          <a:bodyPr vert="horz" wrap="square" lIns="89525" tIns="44763" rIns="89525" bIns="44763" numCol="1" anchor="t" anchorCtr="0" compatLnSpc="1">
            <a:prstTxWarp prst="textNoShape">
              <a:avLst/>
            </a:prstTxWarp>
          </a:bodyPr>
          <a:lstStyle>
            <a:lvl1pPr defTabSz="893904" eaLnBrk="0" hangingPunct="0">
              <a:defRPr sz="1200">
                <a:latin typeface="Times New Roman" pitchFamily="18" charset="0"/>
              </a:defRPr>
            </a:lvl1pPr>
          </a:lstStyle>
          <a:p>
            <a:pPr>
              <a:defRPr/>
            </a:pPr>
            <a:endParaRPr lang="en-US"/>
          </a:p>
        </p:txBody>
      </p:sp>
      <p:sp>
        <p:nvSpPr>
          <p:cNvPr id="18435" name="Rectangle 3"/>
          <p:cNvSpPr>
            <a:spLocks noGrp="1" noChangeArrowheads="1"/>
          </p:cNvSpPr>
          <p:nvPr>
            <p:ph type="dt" sz="quarter" idx="1"/>
          </p:nvPr>
        </p:nvSpPr>
        <p:spPr bwMode="auto">
          <a:xfrm>
            <a:off x="3886200" y="0"/>
            <a:ext cx="2971800" cy="452438"/>
          </a:xfrm>
          <a:prstGeom prst="rect">
            <a:avLst/>
          </a:prstGeom>
          <a:noFill/>
          <a:ln w="12700" cap="sq">
            <a:noFill/>
            <a:miter lim="800000"/>
            <a:headEnd type="none" w="sm" len="sm"/>
            <a:tailEnd type="none" w="sm" len="sm"/>
          </a:ln>
          <a:effectLst/>
        </p:spPr>
        <p:txBody>
          <a:bodyPr vert="horz" wrap="square" lIns="89525" tIns="44763" rIns="89525" bIns="44763" numCol="1" anchor="t" anchorCtr="0" compatLnSpc="1">
            <a:prstTxWarp prst="textNoShape">
              <a:avLst/>
            </a:prstTxWarp>
          </a:bodyPr>
          <a:lstStyle>
            <a:lvl1pPr algn="r" defTabSz="893904" eaLnBrk="0" hangingPunct="0">
              <a:defRPr sz="1200">
                <a:latin typeface="Times New Roman" pitchFamily="18" charset="0"/>
              </a:defRPr>
            </a:lvl1pPr>
          </a:lstStyle>
          <a:p>
            <a:pPr>
              <a:defRPr/>
            </a:pPr>
            <a:endParaRPr lang="en-US"/>
          </a:p>
        </p:txBody>
      </p:sp>
      <p:sp>
        <p:nvSpPr>
          <p:cNvPr id="18436" name="Rectangle 4"/>
          <p:cNvSpPr>
            <a:spLocks noGrp="1" noChangeArrowheads="1"/>
          </p:cNvSpPr>
          <p:nvPr>
            <p:ph type="ftr" sz="quarter" idx="2"/>
          </p:nvPr>
        </p:nvSpPr>
        <p:spPr bwMode="auto">
          <a:xfrm>
            <a:off x="0" y="8578850"/>
            <a:ext cx="2971800" cy="452438"/>
          </a:xfrm>
          <a:prstGeom prst="rect">
            <a:avLst/>
          </a:prstGeom>
          <a:noFill/>
          <a:ln w="12700" cap="sq">
            <a:noFill/>
            <a:miter lim="800000"/>
            <a:headEnd type="none" w="sm" len="sm"/>
            <a:tailEnd type="none" w="sm" len="sm"/>
          </a:ln>
          <a:effectLst/>
        </p:spPr>
        <p:txBody>
          <a:bodyPr vert="horz" wrap="square" lIns="89525" tIns="44763" rIns="89525" bIns="44763" numCol="1" anchor="b" anchorCtr="0" compatLnSpc="1">
            <a:prstTxWarp prst="textNoShape">
              <a:avLst/>
            </a:prstTxWarp>
          </a:bodyPr>
          <a:lstStyle>
            <a:lvl1pPr defTabSz="893904" eaLnBrk="0" hangingPunct="0">
              <a:defRPr sz="1200">
                <a:latin typeface="Times New Roman" pitchFamily="18" charset="0"/>
              </a:defRPr>
            </a:lvl1pPr>
          </a:lstStyle>
          <a:p>
            <a:pPr>
              <a:defRPr/>
            </a:pPr>
            <a:endParaRPr lang="en-US"/>
          </a:p>
        </p:txBody>
      </p:sp>
      <p:sp>
        <p:nvSpPr>
          <p:cNvPr id="18437" name="Rectangle 5"/>
          <p:cNvSpPr>
            <a:spLocks noGrp="1" noChangeArrowheads="1"/>
          </p:cNvSpPr>
          <p:nvPr>
            <p:ph type="sldNum" sz="quarter" idx="3"/>
          </p:nvPr>
        </p:nvSpPr>
        <p:spPr bwMode="auto">
          <a:xfrm>
            <a:off x="3886200" y="8578850"/>
            <a:ext cx="2971800" cy="452438"/>
          </a:xfrm>
          <a:prstGeom prst="rect">
            <a:avLst/>
          </a:prstGeom>
          <a:noFill/>
          <a:ln w="12700" cap="sq">
            <a:noFill/>
            <a:miter lim="800000"/>
            <a:headEnd type="none" w="sm" len="sm"/>
            <a:tailEnd type="none" w="sm" len="sm"/>
          </a:ln>
          <a:effectLst/>
        </p:spPr>
        <p:txBody>
          <a:bodyPr vert="horz" wrap="square" lIns="89525" tIns="44763" rIns="89525" bIns="44763" numCol="1" anchor="b" anchorCtr="0" compatLnSpc="1">
            <a:prstTxWarp prst="textNoShape">
              <a:avLst/>
            </a:prstTxWarp>
          </a:bodyPr>
          <a:lstStyle>
            <a:lvl1pPr algn="r" defTabSz="893904" eaLnBrk="0" hangingPunct="0">
              <a:defRPr sz="1200">
                <a:latin typeface="Times New Roman" pitchFamily="18" charset="0"/>
              </a:defRPr>
            </a:lvl1pPr>
          </a:lstStyle>
          <a:p>
            <a:pPr>
              <a:defRPr/>
            </a:pPr>
            <a:fld id="{EE04E7F4-CDA2-4130-B79F-0251647270F4}"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554" name="Rectangle 1026"/>
          <p:cNvSpPr>
            <a:spLocks noGrp="1" noChangeArrowheads="1"/>
          </p:cNvSpPr>
          <p:nvPr>
            <p:ph type="hdr" sz="quarter"/>
          </p:nvPr>
        </p:nvSpPr>
        <p:spPr bwMode="auto">
          <a:xfrm>
            <a:off x="0" y="0"/>
            <a:ext cx="2971800" cy="452438"/>
          </a:xfrm>
          <a:prstGeom prst="rect">
            <a:avLst/>
          </a:prstGeom>
          <a:noFill/>
          <a:ln w="12700" cap="sq">
            <a:noFill/>
            <a:miter lim="800000"/>
            <a:headEnd type="none" w="sm" len="sm"/>
            <a:tailEnd type="none" w="sm" len="sm"/>
          </a:ln>
          <a:effectLst/>
        </p:spPr>
        <p:txBody>
          <a:bodyPr vert="horz" wrap="square" lIns="89525" tIns="44763" rIns="89525" bIns="44763" numCol="1" anchor="t" anchorCtr="0" compatLnSpc="1">
            <a:prstTxWarp prst="textNoShape">
              <a:avLst/>
            </a:prstTxWarp>
          </a:bodyPr>
          <a:lstStyle>
            <a:lvl1pPr defTabSz="893904" eaLnBrk="0" hangingPunct="0">
              <a:defRPr sz="1200">
                <a:latin typeface="Times New Roman" pitchFamily="18" charset="0"/>
              </a:defRPr>
            </a:lvl1pPr>
          </a:lstStyle>
          <a:p>
            <a:pPr>
              <a:defRPr/>
            </a:pPr>
            <a:endParaRPr lang="en-US"/>
          </a:p>
        </p:txBody>
      </p:sp>
      <p:sp>
        <p:nvSpPr>
          <p:cNvPr id="23555" name="Rectangle 1027"/>
          <p:cNvSpPr>
            <a:spLocks noGrp="1" noChangeArrowheads="1"/>
          </p:cNvSpPr>
          <p:nvPr>
            <p:ph type="dt" idx="1"/>
          </p:nvPr>
        </p:nvSpPr>
        <p:spPr bwMode="auto">
          <a:xfrm>
            <a:off x="3886200" y="0"/>
            <a:ext cx="2971800" cy="452438"/>
          </a:xfrm>
          <a:prstGeom prst="rect">
            <a:avLst/>
          </a:prstGeom>
          <a:noFill/>
          <a:ln w="12700" cap="sq">
            <a:noFill/>
            <a:miter lim="800000"/>
            <a:headEnd type="none" w="sm" len="sm"/>
            <a:tailEnd type="none" w="sm" len="sm"/>
          </a:ln>
          <a:effectLst/>
        </p:spPr>
        <p:txBody>
          <a:bodyPr vert="horz" wrap="square" lIns="89525" tIns="44763" rIns="89525" bIns="44763" numCol="1" anchor="t" anchorCtr="0" compatLnSpc="1">
            <a:prstTxWarp prst="textNoShape">
              <a:avLst/>
            </a:prstTxWarp>
          </a:bodyPr>
          <a:lstStyle>
            <a:lvl1pPr algn="r" defTabSz="893904" eaLnBrk="0" hangingPunct="0">
              <a:defRPr sz="1200">
                <a:latin typeface="Times New Roman" pitchFamily="18" charset="0"/>
              </a:defRPr>
            </a:lvl1pPr>
          </a:lstStyle>
          <a:p>
            <a:pPr>
              <a:defRPr/>
            </a:pPr>
            <a:endParaRPr lang="en-US"/>
          </a:p>
        </p:txBody>
      </p:sp>
      <p:sp>
        <p:nvSpPr>
          <p:cNvPr id="5124" name="Rectangle 1028"/>
          <p:cNvSpPr>
            <a:spLocks noGrp="1" noRot="1" noChangeAspect="1" noChangeArrowheads="1" noTextEdit="1"/>
          </p:cNvSpPr>
          <p:nvPr>
            <p:ph type="sldImg" idx="2"/>
          </p:nvPr>
        </p:nvSpPr>
        <p:spPr bwMode="auto">
          <a:xfrm>
            <a:off x="1169988" y="674688"/>
            <a:ext cx="4519612" cy="3389312"/>
          </a:xfrm>
          <a:prstGeom prst="rect">
            <a:avLst/>
          </a:prstGeom>
          <a:noFill/>
          <a:ln w="9525">
            <a:solidFill>
              <a:srgbClr val="000000"/>
            </a:solidFill>
            <a:miter lim="800000"/>
            <a:headEnd/>
            <a:tailEnd/>
          </a:ln>
        </p:spPr>
      </p:sp>
      <p:sp>
        <p:nvSpPr>
          <p:cNvPr id="23557" name="Rectangle 1029"/>
          <p:cNvSpPr>
            <a:spLocks noGrp="1" noChangeArrowheads="1"/>
          </p:cNvSpPr>
          <p:nvPr>
            <p:ph type="body" sz="quarter" idx="3"/>
          </p:nvPr>
        </p:nvSpPr>
        <p:spPr bwMode="auto">
          <a:xfrm>
            <a:off x="914400" y="4289425"/>
            <a:ext cx="5029200" cy="4065588"/>
          </a:xfrm>
          <a:prstGeom prst="rect">
            <a:avLst/>
          </a:prstGeom>
          <a:noFill/>
          <a:ln w="12700" cap="sq">
            <a:noFill/>
            <a:miter lim="800000"/>
            <a:headEnd type="none" w="sm" len="sm"/>
            <a:tailEnd type="none" w="sm" len="sm"/>
          </a:ln>
          <a:effectLst/>
        </p:spPr>
        <p:txBody>
          <a:bodyPr vert="horz" wrap="square" lIns="89525" tIns="44763" rIns="89525" bIns="44763"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3558" name="Rectangle 1030"/>
          <p:cNvSpPr>
            <a:spLocks noGrp="1" noChangeArrowheads="1"/>
          </p:cNvSpPr>
          <p:nvPr>
            <p:ph type="ftr" sz="quarter" idx="4"/>
          </p:nvPr>
        </p:nvSpPr>
        <p:spPr bwMode="auto">
          <a:xfrm>
            <a:off x="0" y="8578850"/>
            <a:ext cx="2971800" cy="452438"/>
          </a:xfrm>
          <a:prstGeom prst="rect">
            <a:avLst/>
          </a:prstGeom>
          <a:noFill/>
          <a:ln w="12700" cap="sq">
            <a:noFill/>
            <a:miter lim="800000"/>
            <a:headEnd type="none" w="sm" len="sm"/>
            <a:tailEnd type="none" w="sm" len="sm"/>
          </a:ln>
          <a:effectLst/>
        </p:spPr>
        <p:txBody>
          <a:bodyPr vert="horz" wrap="square" lIns="89525" tIns="44763" rIns="89525" bIns="44763" numCol="1" anchor="b" anchorCtr="0" compatLnSpc="1">
            <a:prstTxWarp prst="textNoShape">
              <a:avLst/>
            </a:prstTxWarp>
          </a:bodyPr>
          <a:lstStyle>
            <a:lvl1pPr defTabSz="893904" eaLnBrk="0" hangingPunct="0">
              <a:defRPr sz="1200">
                <a:latin typeface="Times New Roman" pitchFamily="18" charset="0"/>
              </a:defRPr>
            </a:lvl1pPr>
          </a:lstStyle>
          <a:p>
            <a:pPr>
              <a:defRPr/>
            </a:pPr>
            <a:endParaRPr lang="en-US"/>
          </a:p>
        </p:txBody>
      </p:sp>
      <p:sp>
        <p:nvSpPr>
          <p:cNvPr id="23559" name="Rectangle 1031"/>
          <p:cNvSpPr>
            <a:spLocks noGrp="1" noChangeArrowheads="1"/>
          </p:cNvSpPr>
          <p:nvPr>
            <p:ph type="sldNum" sz="quarter" idx="5"/>
          </p:nvPr>
        </p:nvSpPr>
        <p:spPr bwMode="auto">
          <a:xfrm>
            <a:off x="3886200" y="8578850"/>
            <a:ext cx="2971800" cy="452438"/>
          </a:xfrm>
          <a:prstGeom prst="rect">
            <a:avLst/>
          </a:prstGeom>
          <a:noFill/>
          <a:ln w="12700" cap="sq">
            <a:noFill/>
            <a:miter lim="800000"/>
            <a:headEnd type="none" w="sm" len="sm"/>
            <a:tailEnd type="none" w="sm" len="sm"/>
          </a:ln>
          <a:effectLst/>
        </p:spPr>
        <p:txBody>
          <a:bodyPr vert="horz" wrap="square" lIns="89525" tIns="44763" rIns="89525" bIns="44763" numCol="1" anchor="b" anchorCtr="0" compatLnSpc="1">
            <a:prstTxWarp prst="textNoShape">
              <a:avLst/>
            </a:prstTxWarp>
          </a:bodyPr>
          <a:lstStyle>
            <a:lvl1pPr algn="r" defTabSz="893904" eaLnBrk="0" hangingPunct="0">
              <a:defRPr sz="1200">
                <a:latin typeface="Times New Roman" pitchFamily="18" charset="0"/>
              </a:defRPr>
            </a:lvl1pPr>
          </a:lstStyle>
          <a:p>
            <a:pPr>
              <a:defRPr/>
            </a:pPr>
            <a:fld id="{2AA2CC54-9775-497D-94AA-5837518D31D7}"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1031"/>
          <p:cNvSpPr>
            <a:spLocks noGrp="1" noChangeArrowheads="1"/>
          </p:cNvSpPr>
          <p:nvPr>
            <p:ph type="sldNum" sz="quarter" idx="5"/>
          </p:nvPr>
        </p:nvSpPr>
        <p:spPr>
          <a:noFill/>
        </p:spPr>
        <p:txBody>
          <a:bodyPr/>
          <a:lstStyle/>
          <a:p>
            <a:pPr defTabSz="889000"/>
            <a:fld id="{58750D25-E318-4DD6-90A8-D58B6BA46868}" type="slidenum">
              <a:rPr lang="en-US" smtClean="0"/>
              <a:pPr defTabSz="889000"/>
              <a:t>1</a:t>
            </a:fld>
            <a:endParaRPr lang="en-US" smtClean="0"/>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a:ln w="9525"/>
        </p:spPr>
        <p:txBody>
          <a:bodyPr/>
          <a:lstStyle/>
          <a:p>
            <a:pPr>
              <a:buFontTx/>
              <a:buChar char="•"/>
            </a:pPr>
            <a:endParaRPr lang="en-US"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31"/>
          <p:cNvSpPr>
            <a:spLocks noGrp="1" noChangeArrowheads="1"/>
          </p:cNvSpPr>
          <p:nvPr>
            <p:ph type="sldNum" sz="quarter" idx="5"/>
          </p:nvPr>
        </p:nvSpPr>
        <p:spPr>
          <a:noFill/>
        </p:spPr>
        <p:txBody>
          <a:bodyPr/>
          <a:lstStyle/>
          <a:p>
            <a:pPr defTabSz="889000"/>
            <a:fld id="{F1D0526C-C534-4DBD-8F87-364CFF7B1C2B}" type="slidenum">
              <a:rPr lang="en-US" smtClean="0"/>
              <a:pPr defTabSz="889000"/>
              <a:t>10</a:t>
            </a:fld>
            <a:endParaRPr lang="en-US" smtClean="0"/>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xfrm>
            <a:off x="76200" y="4289425"/>
            <a:ext cx="6858000" cy="4741863"/>
          </a:xfrm>
          <a:noFill/>
          <a:ln w="9525"/>
        </p:spPr>
        <p:txBody>
          <a:bodyPr/>
          <a:lstStyle/>
          <a:p>
            <a:endParaRPr lang="en-US" sz="1000" dirty="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31"/>
          <p:cNvSpPr>
            <a:spLocks noGrp="1" noChangeArrowheads="1"/>
          </p:cNvSpPr>
          <p:nvPr>
            <p:ph type="sldNum" sz="quarter" idx="5"/>
          </p:nvPr>
        </p:nvSpPr>
        <p:spPr>
          <a:noFill/>
        </p:spPr>
        <p:txBody>
          <a:bodyPr/>
          <a:lstStyle/>
          <a:p>
            <a:pPr defTabSz="889000"/>
            <a:fld id="{F1D0526C-C534-4DBD-8F87-364CFF7B1C2B}" type="slidenum">
              <a:rPr lang="en-US" smtClean="0"/>
              <a:pPr defTabSz="889000"/>
              <a:t>11</a:t>
            </a:fld>
            <a:endParaRPr lang="en-US" smtClean="0"/>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xfrm>
            <a:off x="76200" y="4289425"/>
            <a:ext cx="6858000" cy="4741863"/>
          </a:xfrm>
          <a:noFill/>
          <a:ln w="9525"/>
        </p:spPr>
        <p:txBody>
          <a:bodyPr/>
          <a:lstStyle/>
          <a:p>
            <a:endParaRPr lang="en-US" sz="1000" dirty="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31"/>
          <p:cNvSpPr>
            <a:spLocks noGrp="1" noChangeArrowheads="1"/>
          </p:cNvSpPr>
          <p:nvPr>
            <p:ph type="sldNum" sz="quarter" idx="5"/>
          </p:nvPr>
        </p:nvSpPr>
        <p:spPr>
          <a:noFill/>
        </p:spPr>
        <p:txBody>
          <a:bodyPr/>
          <a:lstStyle/>
          <a:p>
            <a:pPr defTabSz="889000"/>
            <a:fld id="{F1D0526C-C534-4DBD-8F87-364CFF7B1C2B}" type="slidenum">
              <a:rPr lang="en-US" smtClean="0"/>
              <a:pPr defTabSz="889000"/>
              <a:t>12</a:t>
            </a:fld>
            <a:endParaRPr lang="en-US" smtClean="0"/>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xfrm>
            <a:off x="76200" y="4289425"/>
            <a:ext cx="6858000" cy="4741863"/>
          </a:xfrm>
          <a:noFill/>
          <a:ln w="9525"/>
        </p:spPr>
        <p:txBody>
          <a:bodyPr/>
          <a:lstStyle/>
          <a:p>
            <a:endParaRPr lang="en-US" sz="1000" dirty="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31"/>
          <p:cNvSpPr>
            <a:spLocks noGrp="1" noChangeArrowheads="1"/>
          </p:cNvSpPr>
          <p:nvPr>
            <p:ph type="sldNum" sz="quarter" idx="5"/>
          </p:nvPr>
        </p:nvSpPr>
        <p:spPr>
          <a:noFill/>
        </p:spPr>
        <p:txBody>
          <a:bodyPr/>
          <a:lstStyle/>
          <a:p>
            <a:pPr defTabSz="889000"/>
            <a:fld id="{F1D0526C-C534-4DBD-8F87-364CFF7B1C2B}" type="slidenum">
              <a:rPr lang="en-US" smtClean="0"/>
              <a:pPr defTabSz="889000"/>
              <a:t>13</a:t>
            </a:fld>
            <a:endParaRPr lang="en-US" smtClean="0"/>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xfrm>
            <a:off x="76200" y="4289425"/>
            <a:ext cx="6858000" cy="4741863"/>
          </a:xfrm>
          <a:noFill/>
          <a:ln w="9525"/>
        </p:spPr>
        <p:txBody>
          <a:bodyPr/>
          <a:lstStyle/>
          <a:p>
            <a:endParaRPr lang="en-US" sz="1000" dirty="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31"/>
          <p:cNvSpPr>
            <a:spLocks noGrp="1" noChangeArrowheads="1"/>
          </p:cNvSpPr>
          <p:nvPr>
            <p:ph type="sldNum" sz="quarter" idx="5"/>
          </p:nvPr>
        </p:nvSpPr>
        <p:spPr>
          <a:noFill/>
        </p:spPr>
        <p:txBody>
          <a:bodyPr/>
          <a:lstStyle/>
          <a:p>
            <a:pPr defTabSz="889000"/>
            <a:fld id="{F1D0526C-C534-4DBD-8F87-364CFF7B1C2B}" type="slidenum">
              <a:rPr lang="en-US" smtClean="0"/>
              <a:pPr defTabSz="889000"/>
              <a:t>14</a:t>
            </a:fld>
            <a:endParaRPr lang="en-US" smtClean="0"/>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xfrm>
            <a:off x="76200" y="4289425"/>
            <a:ext cx="6858000" cy="4741863"/>
          </a:xfrm>
          <a:noFill/>
          <a:ln w="9525"/>
        </p:spPr>
        <p:txBody>
          <a:bodyPr/>
          <a:lstStyle/>
          <a:p>
            <a:endParaRPr lang="en-US" sz="1000" dirty="0"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31"/>
          <p:cNvSpPr>
            <a:spLocks noGrp="1" noChangeArrowheads="1"/>
          </p:cNvSpPr>
          <p:nvPr>
            <p:ph type="sldNum" sz="quarter" idx="5"/>
          </p:nvPr>
        </p:nvSpPr>
        <p:spPr>
          <a:noFill/>
        </p:spPr>
        <p:txBody>
          <a:bodyPr/>
          <a:lstStyle/>
          <a:p>
            <a:pPr defTabSz="889000"/>
            <a:fld id="{F1D0526C-C534-4DBD-8F87-364CFF7B1C2B}" type="slidenum">
              <a:rPr lang="en-US" smtClean="0"/>
              <a:pPr defTabSz="889000"/>
              <a:t>15</a:t>
            </a:fld>
            <a:endParaRPr lang="en-US" smtClean="0"/>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xfrm>
            <a:off x="76200" y="4289425"/>
            <a:ext cx="6858000" cy="4741863"/>
          </a:xfrm>
          <a:noFill/>
          <a:ln w="9525"/>
        </p:spPr>
        <p:txBody>
          <a:bodyPr/>
          <a:lstStyle/>
          <a:p>
            <a:endParaRPr lang="en-US" sz="1000" dirty="0"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31"/>
          <p:cNvSpPr>
            <a:spLocks noGrp="1" noChangeArrowheads="1"/>
          </p:cNvSpPr>
          <p:nvPr>
            <p:ph type="sldNum" sz="quarter" idx="5"/>
          </p:nvPr>
        </p:nvSpPr>
        <p:spPr>
          <a:noFill/>
        </p:spPr>
        <p:txBody>
          <a:bodyPr/>
          <a:lstStyle/>
          <a:p>
            <a:pPr defTabSz="889000"/>
            <a:fld id="{F1D0526C-C534-4DBD-8F87-364CFF7B1C2B}" type="slidenum">
              <a:rPr lang="en-US" smtClean="0"/>
              <a:pPr defTabSz="889000"/>
              <a:t>16</a:t>
            </a:fld>
            <a:endParaRPr lang="en-US" smtClean="0"/>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xfrm>
            <a:off x="76200" y="4289425"/>
            <a:ext cx="6858000" cy="4741863"/>
          </a:xfrm>
          <a:noFill/>
          <a:ln w="9525"/>
        </p:spPr>
        <p:txBody>
          <a:bodyPr/>
          <a:lstStyle/>
          <a:p>
            <a:endParaRPr lang="en-US" sz="1000" dirty="0"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31"/>
          <p:cNvSpPr>
            <a:spLocks noGrp="1" noChangeArrowheads="1"/>
          </p:cNvSpPr>
          <p:nvPr>
            <p:ph type="sldNum" sz="quarter" idx="5"/>
          </p:nvPr>
        </p:nvSpPr>
        <p:spPr>
          <a:noFill/>
        </p:spPr>
        <p:txBody>
          <a:bodyPr/>
          <a:lstStyle/>
          <a:p>
            <a:pPr defTabSz="889000"/>
            <a:fld id="{F1D0526C-C534-4DBD-8F87-364CFF7B1C2B}" type="slidenum">
              <a:rPr lang="en-US" smtClean="0"/>
              <a:pPr defTabSz="889000"/>
              <a:t>17</a:t>
            </a:fld>
            <a:endParaRPr lang="en-US" smtClean="0"/>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xfrm>
            <a:off x="76200" y="4289425"/>
            <a:ext cx="6858000" cy="4741863"/>
          </a:xfrm>
          <a:noFill/>
          <a:ln w="9525"/>
        </p:spPr>
        <p:txBody>
          <a:bodyPr/>
          <a:lstStyle/>
          <a:p>
            <a:endParaRPr lang="en-US" sz="1000" dirty="0"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31"/>
          <p:cNvSpPr>
            <a:spLocks noGrp="1" noChangeArrowheads="1"/>
          </p:cNvSpPr>
          <p:nvPr>
            <p:ph type="sldNum" sz="quarter" idx="5"/>
          </p:nvPr>
        </p:nvSpPr>
        <p:spPr>
          <a:noFill/>
        </p:spPr>
        <p:txBody>
          <a:bodyPr/>
          <a:lstStyle/>
          <a:p>
            <a:pPr defTabSz="889000"/>
            <a:fld id="{F1D0526C-C534-4DBD-8F87-364CFF7B1C2B}" type="slidenum">
              <a:rPr lang="en-US" smtClean="0"/>
              <a:pPr defTabSz="889000"/>
              <a:t>18</a:t>
            </a:fld>
            <a:endParaRPr lang="en-US" smtClean="0"/>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xfrm>
            <a:off x="76200" y="4289425"/>
            <a:ext cx="6858000" cy="4741863"/>
          </a:xfrm>
          <a:noFill/>
          <a:ln w="9525"/>
        </p:spPr>
        <p:txBody>
          <a:bodyPr/>
          <a:lstStyle/>
          <a:p>
            <a:endParaRPr lang="en-US" sz="1000" dirty="0"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31"/>
          <p:cNvSpPr>
            <a:spLocks noGrp="1" noChangeArrowheads="1"/>
          </p:cNvSpPr>
          <p:nvPr>
            <p:ph type="sldNum" sz="quarter" idx="5"/>
          </p:nvPr>
        </p:nvSpPr>
        <p:spPr>
          <a:noFill/>
        </p:spPr>
        <p:txBody>
          <a:bodyPr/>
          <a:lstStyle/>
          <a:p>
            <a:pPr defTabSz="889000"/>
            <a:fld id="{F1D0526C-C534-4DBD-8F87-364CFF7B1C2B}" type="slidenum">
              <a:rPr lang="en-US" smtClean="0"/>
              <a:pPr defTabSz="889000"/>
              <a:t>19</a:t>
            </a:fld>
            <a:endParaRPr lang="en-US" smtClean="0"/>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xfrm>
            <a:off x="76200" y="4289425"/>
            <a:ext cx="6858000" cy="4741863"/>
          </a:xfrm>
          <a:noFill/>
          <a:ln w="9525"/>
        </p:spPr>
        <p:txBody>
          <a:bodyPr/>
          <a:lstStyle/>
          <a:p>
            <a:endParaRPr lang="en-US" sz="1000"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31"/>
          <p:cNvSpPr>
            <a:spLocks noGrp="1" noChangeArrowheads="1"/>
          </p:cNvSpPr>
          <p:nvPr>
            <p:ph type="sldNum" sz="quarter" idx="5"/>
          </p:nvPr>
        </p:nvSpPr>
        <p:spPr>
          <a:noFill/>
        </p:spPr>
        <p:txBody>
          <a:bodyPr/>
          <a:lstStyle/>
          <a:p>
            <a:pPr defTabSz="889000"/>
            <a:fld id="{F1D0526C-C534-4DBD-8F87-364CFF7B1C2B}" type="slidenum">
              <a:rPr lang="en-US" smtClean="0"/>
              <a:pPr defTabSz="889000"/>
              <a:t>2</a:t>
            </a:fld>
            <a:endParaRPr lang="en-US" smtClean="0"/>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xfrm>
            <a:off x="76200" y="4289425"/>
            <a:ext cx="6858000" cy="4741863"/>
          </a:xfrm>
          <a:noFill/>
          <a:ln w="9525"/>
        </p:spPr>
        <p:txBody>
          <a:bodyPr/>
          <a:lstStyle/>
          <a:p>
            <a:endParaRPr lang="en-US" sz="1000" dirty="0"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31"/>
          <p:cNvSpPr>
            <a:spLocks noGrp="1" noChangeArrowheads="1"/>
          </p:cNvSpPr>
          <p:nvPr>
            <p:ph type="sldNum" sz="quarter" idx="5"/>
          </p:nvPr>
        </p:nvSpPr>
        <p:spPr>
          <a:noFill/>
        </p:spPr>
        <p:txBody>
          <a:bodyPr/>
          <a:lstStyle/>
          <a:p>
            <a:pPr defTabSz="889000"/>
            <a:fld id="{F1D0526C-C534-4DBD-8F87-364CFF7B1C2B}" type="slidenum">
              <a:rPr lang="en-US" smtClean="0"/>
              <a:pPr defTabSz="889000"/>
              <a:t>20</a:t>
            </a:fld>
            <a:endParaRPr lang="en-US" smtClean="0"/>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xfrm>
            <a:off x="76200" y="4289425"/>
            <a:ext cx="6858000" cy="4741863"/>
          </a:xfrm>
          <a:noFill/>
          <a:ln w="9525"/>
        </p:spPr>
        <p:txBody>
          <a:bodyPr/>
          <a:lstStyle/>
          <a:p>
            <a:endParaRPr lang="en-US" sz="1000" dirty="0"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31"/>
          <p:cNvSpPr>
            <a:spLocks noGrp="1" noChangeArrowheads="1"/>
          </p:cNvSpPr>
          <p:nvPr>
            <p:ph type="sldNum" sz="quarter" idx="5"/>
          </p:nvPr>
        </p:nvSpPr>
        <p:spPr>
          <a:noFill/>
        </p:spPr>
        <p:txBody>
          <a:bodyPr/>
          <a:lstStyle/>
          <a:p>
            <a:pPr defTabSz="889000"/>
            <a:fld id="{F1D0526C-C534-4DBD-8F87-364CFF7B1C2B}" type="slidenum">
              <a:rPr lang="en-US" smtClean="0"/>
              <a:pPr defTabSz="889000"/>
              <a:t>21</a:t>
            </a:fld>
            <a:endParaRPr lang="en-US" smtClean="0"/>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xfrm>
            <a:off x="76200" y="4289425"/>
            <a:ext cx="6858000" cy="4741863"/>
          </a:xfrm>
          <a:noFill/>
          <a:ln w="9525"/>
        </p:spPr>
        <p:txBody>
          <a:bodyPr/>
          <a:lstStyle/>
          <a:p>
            <a:endParaRPr lang="en-US" sz="1000" dirty="0"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31"/>
          <p:cNvSpPr>
            <a:spLocks noGrp="1" noChangeArrowheads="1"/>
          </p:cNvSpPr>
          <p:nvPr>
            <p:ph type="sldNum" sz="quarter" idx="5"/>
          </p:nvPr>
        </p:nvSpPr>
        <p:spPr>
          <a:noFill/>
        </p:spPr>
        <p:txBody>
          <a:bodyPr/>
          <a:lstStyle/>
          <a:p>
            <a:pPr defTabSz="889000"/>
            <a:fld id="{F1D0526C-C534-4DBD-8F87-364CFF7B1C2B}" type="slidenum">
              <a:rPr lang="en-US" smtClean="0"/>
              <a:pPr defTabSz="889000"/>
              <a:t>22</a:t>
            </a:fld>
            <a:endParaRPr lang="en-US" smtClean="0"/>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xfrm>
            <a:off x="76200" y="4289425"/>
            <a:ext cx="6858000" cy="4741863"/>
          </a:xfrm>
          <a:noFill/>
          <a:ln w="9525"/>
        </p:spPr>
        <p:txBody>
          <a:bodyPr/>
          <a:lstStyle/>
          <a:p>
            <a:endParaRPr lang="en-US" sz="1000" dirty="0"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31"/>
          <p:cNvSpPr>
            <a:spLocks noGrp="1" noChangeArrowheads="1"/>
          </p:cNvSpPr>
          <p:nvPr>
            <p:ph type="sldNum" sz="quarter" idx="5"/>
          </p:nvPr>
        </p:nvSpPr>
        <p:spPr>
          <a:noFill/>
        </p:spPr>
        <p:txBody>
          <a:bodyPr/>
          <a:lstStyle/>
          <a:p>
            <a:pPr defTabSz="889000"/>
            <a:fld id="{F1D0526C-C534-4DBD-8F87-364CFF7B1C2B}" type="slidenum">
              <a:rPr lang="en-US" smtClean="0"/>
              <a:pPr defTabSz="889000"/>
              <a:t>23</a:t>
            </a:fld>
            <a:endParaRPr lang="en-US" smtClean="0"/>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xfrm>
            <a:off x="76200" y="4289425"/>
            <a:ext cx="6858000" cy="4741863"/>
          </a:xfrm>
          <a:noFill/>
          <a:ln w="9525"/>
        </p:spPr>
        <p:txBody>
          <a:bodyPr/>
          <a:lstStyle/>
          <a:p>
            <a:endParaRPr lang="en-US" sz="1000" dirty="0"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31"/>
          <p:cNvSpPr>
            <a:spLocks noGrp="1" noChangeArrowheads="1"/>
          </p:cNvSpPr>
          <p:nvPr>
            <p:ph type="sldNum" sz="quarter" idx="5"/>
          </p:nvPr>
        </p:nvSpPr>
        <p:spPr>
          <a:noFill/>
        </p:spPr>
        <p:txBody>
          <a:bodyPr/>
          <a:lstStyle/>
          <a:p>
            <a:pPr defTabSz="889000"/>
            <a:fld id="{F1D0526C-C534-4DBD-8F87-364CFF7B1C2B}" type="slidenum">
              <a:rPr lang="en-US" smtClean="0"/>
              <a:pPr defTabSz="889000"/>
              <a:t>24</a:t>
            </a:fld>
            <a:endParaRPr lang="en-US" smtClean="0"/>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xfrm>
            <a:off x="76200" y="4289425"/>
            <a:ext cx="6858000" cy="4741863"/>
          </a:xfrm>
          <a:noFill/>
          <a:ln w="9525"/>
        </p:spPr>
        <p:txBody>
          <a:bodyPr/>
          <a:lstStyle/>
          <a:p>
            <a:endParaRPr lang="en-US" sz="1000" dirty="0"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31"/>
          <p:cNvSpPr>
            <a:spLocks noGrp="1" noChangeArrowheads="1"/>
          </p:cNvSpPr>
          <p:nvPr>
            <p:ph type="sldNum" sz="quarter" idx="5"/>
          </p:nvPr>
        </p:nvSpPr>
        <p:spPr>
          <a:noFill/>
        </p:spPr>
        <p:txBody>
          <a:bodyPr/>
          <a:lstStyle/>
          <a:p>
            <a:pPr defTabSz="889000"/>
            <a:fld id="{F1D0526C-C534-4DBD-8F87-364CFF7B1C2B}" type="slidenum">
              <a:rPr lang="en-US" smtClean="0"/>
              <a:pPr defTabSz="889000"/>
              <a:t>25</a:t>
            </a:fld>
            <a:endParaRPr lang="en-US" smtClean="0"/>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xfrm>
            <a:off x="76200" y="4289425"/>
            <a:ext cx="6858000" cy="4741863"/>
          </a:xfrm>
          <a:noFill/>
          <a:ln w="9525"/>
        </p:spPr>
        <p:txBody>
          <a:bodyPr/>
          <a:lstStyle/>
          <a:p>
            <a:endParaRPr lang="en-US" sz="1000" dirty="0"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31"/>
          <p:cNvSpPr>
            <a:spLocks noGrp="1" noChangeArrowheads="1"/>
          </p:cNvSpPr>
          <p:nvPr>
            <p:ph type="sldNum" sz="quarter" idx="5"/>
          </p:nvPr>
        </p:nvSpPr>
        <p:spPr>
          <a:noFill/>
        </p:spPr>
        <p:txBody>
          <a:bodyPr/>
          <a:lstStyle/>
          <a:p>
            <a:pPr defTabSz="889000"/>
            <a:fld id="{F1D0526C-C534-4DBD-8F87-364CFF7B1C2B}" type="slidenum">
              <a:rPr lang="en-US" smtClean="0"/>
              <a:pPr defTabSz="889000"/>
              <a:t>26</a:t>
            </a:fld>
            <a:endParaRPr lang="en-US" smtClean="0"/>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xfrm>
            <a:off x="76200" y="4289425"/>
            <a:ext cx="6858000" cy="4741863"/>
          </a:xfrm>
          <a:noFill/>
          <a:ln w="9525"/>
        </p:spPr>
        <p:txBody>
          <a:bodyPr/>
          <a:lstStyle/>
          <a:p>
            <a:endParaRPr lang="en-US" sz="1000" dirty="0"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31"/>
          <p:cNvSpPr>
            <a:spLocks noGrp="1" noChangeArrowheads="1"/>
          </p:cNvSpPr>
          <p:nvPr>
            <p:ph type="sldNum" sz="quarter" idx="5"/>
          </p:nvPr>
        </p:nvSpPr>
        <p:spPr>
          <a:noFill/>
        </p:spPr>
        <p:txBody>
          <a:bodyPr/>
          <a:lstStyle/>
          <a:p>
            <a:pPr defTabSz="889000"/>
            <a:fld id="{F1D0526C-C534-4DBD-8F87-364CFF7B1C2B}" type="slidenum">
              <a:rPr lang="en-US" smtClean="0"/>
              <a:pPr defTabSz="889000"/>
              <a:t>27</a:t>
            </a:fld>
            <a:endParaRPr lang="en-US" smtClean="0"/>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xfrm>
            <a:off x="76200" y="4289425"/>
            <a:ext cx="6858000" cy="4741863"/>
          </a:xfrm>
          <a:noFill/>
          <a:ln w="9525"/>
        </p:spPr>
        <p:txBody>
          <a:bodyPr/>
          <a:lstStyle/>
          <a:p>
            <a:endParaRPr lang="en-US" sz="1000" dirty="0"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1031"/>
          <p:cNvSpPr>
            <a:spLocks noGrp="1" noChangeArrowheads="1"/>
          </p:cNvSpPr>
          <p:nvPr>
            <p:ph type="sldNum" sz="quarter" idx="5"/>
          </p:nvPr>
        </p:nvSpPr>
        <p:spPr>
          <a:noFill/>
        </p:spPr>
        <p:txBody>
          <a:bodyPr/>
          <a:lstStyle/>
          <a:p>
            <a:pPr defTabSz="889000"/>
            <a:fld id="{5DB8E360-045F-40FC-9B95-8E3FE3C715F0}" type="slidenum">
              <a:rPr lang="en-US" smtClean="0"/>
              <a:pPr defTabSz="889000"/>
              <a:t>28</a:t>
            </a:fld>
            <a:endParaRPr lang="en-US" smtClean="0"/>
          </a:p>
        </p:txBody>
      </p:sp>
      <p:sp>
        <p:nvSpPr>
          <p:cNvPr id="8195" name="Rectangle 2"/>
          <p:cNvSpPr>
            <a:spLocks noGrp="1" noRot="1" noChangeAspect="1" noChangeArrowheads="1" noTextEdit="1"/>
          </p:cNvSpPr>
          <p:nvPr>
            <p:ph type="sldImg"/>
          </p:nvPr>
        </p:nvSpPr>
        <p:spPr>
          <a:ln/>
        </p:spPr>
      </p:sp>
      <p:sp>
        <p:nvSpPr>
          <p:cNvPr id="8196" name="Rectangle 3"/>
          <p:cNvSpPr>
            <a:spLocks noGrp="1" noChangeArrowheads="1"/>
          </p:cNvSpPr>
          <p:nvPr>
            <p:ph type="body" idx="1"/>
          </p:nvPr>
        </p:nvSpPr>
        <p:spPr>
          <a:xfrm>
            <a:off x="76200" y="4289425"/>
            <a:ext cx="6858000" cy="4741863"/>
          </a:xfrm>
          <a:noFill/>
          <a:ln w="9525"/>
        </p:spPr>
        <p:txBody>
          <a:bodyPr/>
          <a:lstStyle/>
          <a:p>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31"/>
          <p:cNvSpPr>
            <a:spLocks noGrp="1" noChangeArrowheads="1"/>
          </p:cNvSpPr>
          <p:nvPr>
            <p:ph type="sldNum" sz="quarter" idx="5"/>
          </p:nvPr>
        </p:nvSpPr>
        <p:spPr>
          <a:noFill/>
        </p:spPr>
        <p:txBody>
          <a:bodyPr/>
          <a:lstStyle/>
          <a:p>
            <a:pPr defTabSz="889000"/>
            <a:fld id="{F1D0526C-C534-4DBD-8F87-364CFF7B1C2B}" type="slidenum">
              <a:rPr lang="en-US" smtClean="0"/>
              <a:pPr defTabSz="889000"/>
              <a:t>3</a:t>
            </a:fld>
            <a:endParaRPr lang="en-US" smtClean="0"/>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xfrm>
            <a:off x="76200" y="4289425"/>
            <a:ext cx="6858000" cy="4741863"/>
          </a:xfrm>
          <a:noFill/>
          <a:ln w="9525"/>
        </p:spPr>
        <p:txBody>
          <a:bodyPr/>
          <a:lstStyle/>
          <a:p>
            <a:endParaRPr lang="en-US" sz="1000"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31"/>
          <p:cNvSpPr>
            <a:spLocks noGrp="1" noChangeArrowheads="1"/>
          </p:cNvSpPr>
          <p:nvPr>
            <p:ph type="sldNum" sz="quarter" idx="5"/>
          </p:nvPr>
        </p:nvSpPr>
        <p:spPr>
          <a:noFill/>
        </p:spPr>
        <p:txBody>
          <a:bodyPr/>
          <a:lstStyle/>
          <a:p>
            <a:pPr defTabSz="889000"/>
            <a:fld id="{F1D0526C-C534-4DBD-8F87-364CFF7B1C2B}" type="slidenum">
              <a:rPr lang="en-US" smtClean="0"/>
              <a:pPr defTabSz="889000"/>
              <a:t>4</a:t>
            </a:fld>
            <a:endParaRPr lang="en-US" smtClean="0"/>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xfrm>
            <a:off x="76200" y="4289425"/>
            <a:ext cx="6858000" cy="4741863"/>
          </a:xfrm>
          <a:noFill/>
          <a:ln w="9525"/>
        </p:spPr>
        <p:txBody>
          <a:bodyPr/>
          <a:lstStyle/>
          <a:p>
            <a:endParaRPr lang="en-US" sz="1000"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31"/>
          <p:cNvSpPr>
            <a:spLocks noGrp="1" noChangeArrowheads="1"/>
          </p:cNvSpPr>
          <p:nvPr>
            <p:ph type="sldNum" sz="quarter" idx="5"/>
          </p:nvPr>
        </p:nvSpPr>
        <p:spPr>
          <a:noFill/>
        </p:spPr>
        <p:txBody>
          <a:bodyPr/>
          <a:lstStyle/>
          <a:p>
            <a:pPr defTabSz="889000"/>
            <a:fld id="{F1D0526C-C534-4DBD-8F87-364CFF7B1C2B}" type="slidenum">
              <a:rPr lang="en-US" smtClean="0"/>
              <a:pPr defTabSz="889000"/>
              <a:t>5</a:t>
            </a:fld>
            <a:endParaRPr lang="en-US" smtClean="0"/>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xfrm>
            <a:off x="76200" y="4289425"/>
            <a:ext cx="6858000" cy="4741863"/>
          </a:xfrm>
          <a:noFill/>
          <a:ln w="9525"/>
        </p:spPr>
        <p:txBody>
          <a:bodyPr/>
          <a:lstStyle/>
          <a:p>
            <a:endParaRPr lang="en-US" sz="1000"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31"/>
          <p:cNvSpPr>
            <a:spLocks noGrp="1" noChangeArrowheads="1"/>
          </p:cNvSpPr>
          <p:nvPr>
            <p:ph type="sldNum" sz="quarter" idx="5"/>
          </p:nvPr>
        </p:nvSpPr>
        <p:spPr>
          <a:noFill/>
        </p:spPr>
        <p:txBody>
          <a:bodyPr/>
          <a:lstStyle/>
          <a:p>
            <a:pPr defTabSz="889000"/>
            <a:fld id="{F1D0526C-C534-4DBD-8F87-364CFF7B1C2B}" type="slidenum">
              <a:rPr lang="en-US" smtClean="0"/>
              <a:pPr defTabSz="889000"/>
              <a:t>6</a:t>
            </a:fld>
            <a:endParaRPr lang="en-US" smtClean="0"/>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xfrm>
            <a:off x="76200" y="4289425"/>
            <a:ext cx="6858000" cy="4741863"/>
          </a:xfrm>
          <a:noFill/>
          <a:ln w="9525"/>
        </p:spPr>
        <p:txBody>
          <a:bodyPr/>
          <a:lstStyle/>
          <a:p>
            <a:endParaRPr lang="en-US" sz="1000"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31"/>
          <p:cNvSpPr>
            <a:spLocks noGrp="1" noChangeArrowheads="1"/>
          </p:cNvSpPr>
          <p:nvPr>
            <p:ph type="sldNum" sz="quarter" idx="5"/>
          </p:nvPr>
        </p:nvSpPr>
        <p:spPr>
          <a:noFill/>
        </p:spPr>
        <p:txBody>
          <a:bodyPr/>
          <a:lstStyle/>
          <a:p>
            <a:pPr defTabSz="889000"/>
            <a:fld id="{F1D0526C-C534-4DBD-8F87-364CFF7B1C2B}" type="slidenum">
              <a:rPr lang="en-US" smtClean="0"/>
              <a:pPr defTabSz="889000"/>
              <a:t>7</a:t>
            </a:fld>
            <a:endParaRPr lang="en-US" smtClean="0"/>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xfrm>
            <a:off x="76200" y="4289425"/>
            <a:ext cx="6858000" cy="4741863"/>
          </a:xfrm>
          <a:noFill/>
          <a:ln w="9525"/>
        </p:spPr>
        <p:txBody>
          <a:bodyPr/>
          <a:lstStyle/>
          <a:p>
            <a:endParaRPr lang="en-US" sz="1000"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31"/>
          <p:cNvSpPr>
            <a:spLocks noGrp="1" noChangeArrowheads="1"/>
          </p:cNvSpPr>
          <p:nvPr>
            <p:ph type="sldNum" sz="quarter" idx="5"/>
          </p:nvPr>
        </p:nvSpPr>
        <p:spPr>
          <a:noFill/>
        </p:spPr>
        <p:txBody>
          <a:bodyPr/>
          <a:lstStyle/>
          <a:p>
            <a:pPr defTabSz="889000"/>
            <a:fld id="{F1D0526C-C534-4DBD-8F87-364CFF7B1C2B}" type="slidenum">
              <a:rPr lang="en-US" smtClean="0"/>
              <a:pPr defTabSz="889000"/>
              <a:t>8</a:t>
            </a:fld>
            <a:endParaRPr lang="en-US" smtClean="0"/>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xfrm>
            <a:off x="76200" y="4289425"/>
            <a:ext cx="6858000" cy="4741863"/>
          </a:xfrm>
          <a:noFill/>
          <a:ln w="9525"/>
        </p:spPr>
        <p:txBody>
          <a:bodyPr/>
          <a:lstStyle/>
          <a:p>
            <a:endParaRPr lang="en-US" sz="1000" dirty="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31"/>
          <p:cNvSpPr>
            <a:spLocks noGrp="1" noChangeArrowheads="1"/>
          </p:cNvSpPr>
          <p:nvPr>
            <p:ph type="sldNum" sz="quarter" idx="5"/>
          </p:nvPr>
        </p:nvSpPr>
        <p:spPr>
          <a:noFill/>
        </p:spPr>
        <p:txBody>
          <a:bodyPr/>
          <a:lstStyle/>
          <a:p>
            <a:pPr defTabSz="889000"/>
            <a:fld id="{F1D0526C-C534-4DBD-8F87-364CFF7B1C2B}" type="slidenum">
              <a:rPr lang="en-US" smtClean="0"/>
              <a:pPr defTabSz="889000"/>
              <a:t>9</a:t>
            </a:fld>
            <a:endParaRPr lang="en-US" smtClean="0"/>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xfrm>
            <a:off x="76200" y="4289425"/>
            <a:ext cx="6858000" cy="4741863"/>
          </a:xfrm>
          <a:noFill/>
          <a:ln w="9525"/>
        </p:spPr>
        <p:txBody>
          <a:bodyPr/>
          <a:lstStyle/>
          <a:p>
            <a:endParaRPr lang="en-US" sz="1000" dirty="0"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5" descr="Header"/>
          <p:cNvPicPr>
            <a:picLocks noChangeAspect="1" noChangeArrowheads="1"/>
          </p:cNvPicPr>
          <p:nvPr/>
        </p:nvPicPr>
        <p:blipFill>
          <a:blip r:embed="rId2" cstate="print"/>
          <a:srcRect/>
          <a:stretch>
            <a:fillRect/>
          </a:stretch>
        </p:blipFill>
        <p:spPr bwMode="auto">
          <a:xfrm>
            <a:off x="0" y="0"/>
            <a:ext cx="9144000" cy="1676400"/>
          </a:xfrm>
          <a:prstGeom prst="rect">
            <a:avLst/>
          </a:prstGeom>
          <a:noFill/>
          <a:ln w="9525">
            <a:noFill/>
            <a:miter lim="800000"/>
            <a:headEnd/>
            <a:tailEnd/>
          </a:ln>
        </p:spPr>
      </p:pic>
      <p:sp>
        <p:nvSpPr>
          <p:cNvPr id="2" name="Title 1"/>
          <p:cNvSpPr>
            <a:spLocks noGrp="1"/>
          </p:cNvSpPr>
          <p:nvPr>
            <p:ph type="ctrTitle"/>
          </p:nvPr>
        </p:nvSpPr>
        <p:spPr>
          <a:xfrm>
            <a:off x="685800" y="2130425"/>
            <a:ext cx="7772400" cy="1470025"/>
          </a:xfrm>
        </p:spPr>
        <p:txBody>
          <a:bodyPr>
            <a:normAutofit/>
          </a:bodyPr>
          <a:lstStyle>
            <a:lvl1pPr marL="342900" indent="-342900" algn="ctr" rtl="0" eaLnBrk="1" fontAlgn="base" hangingPunct="1">
              <a:spcBef>
                <a:spcPct val="20000"/>
              </a:spcBef>
              <a:spcAft>
                <a:spcPct val="0"/>
              </a:spcAft>
              <a:buFontTx/>
              <a:buNone/>
              <a:defRPr lang="en-US" sz="4400" b="1" dirty="0" smtClean="0">
                <a:solidFill>
                  <a:srgbClr val="003399"/>
                </a:solidFill>
                <a:latin typeface="Calibri" pitchFamily="34" charset="0"/>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normAutofit/>
          </a:bodyPr>
          <a:lstStyle>
            <a:lvl1pPr marL="0" indent="0" algn="ctr" rtl="0" eaLnBrk="1" fontAlgn="base" hangingPunct="1">
              <a:spcBef>
                <a:spcPct val="20000"/>
              </a:spcBef>
              <a:spcAft>
                <a:spcPct val="0"/>
              </a:spcAft>
              <a:buFontTx/>
              <a:buNone/>
              <a:defRPr lang="en-US" sz="2400" b="1" baseline="0" dirty="0" smtClean="0">
                <a:solidFill>
                  <a:srgbClr val="003399"/>
                </a:solidFill>
                <a:latin typeface="Calibri" pitchFamily="34" charset="0"/>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5" name="Slide Number Placeholder 5"/>
          <p:cNvSpPr>
            <a:spLocks noGrp="1"/>
          </p:cNvSpPr>
          <p:nvPr>
            <p:ph type="sldNum" sz="quarter" idx="10"/>
          </p:nvPr>
        </p:nvSpPr>
        <p:spPr/>
        <p:txBody>
          <a:bodyPr/>
          <a:lstStyle>
            <a:lvl1pPr>
              <a:defRPr/>
            </a:lvl1pPr>
          </a:lstStyle>
          <a:p>
            <a:pPr>
              <a:defRPr/>
            </a:pPr>
            <a:fld id="{808607B1-F92D-46F7-8F40-ECBD188134A8}" type="slidenum">
              <a:rPr lang="en-US"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524000" y="228600"/>
            <a:ext cx="7162800" cy="83820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457200" y="1600200"/>
            <a:ext cx="8229600" cy="4525963"/>
          </a:xfrm>
        </p:spPr>
        <p:txBody>
          <a:bodyPr/>
          <a:lstStyle>
            <a:lvl1pPr>
              <a:defRPr sz="3200"/>
            </a:lvl1pPr>
            <a:lvl2pPr marL="915988" indent="-457200">
              <a:defRPr sz="2800"/>
            </a:lvl2pPr>
            <a:lvl3pPr marL="1371600" indent="-457200">
              <a:defRPr sz="2400"/>
            </a:lvl3pPr>
            <a:lvl4pPr marL="1828800" indent="-457200">
              <a:defRPr sz="2400"/>
            </a:lvl4pPr>
            <a:lvl5pPr marL="2286000" indent="-457200">
              <a:defRPr sz="24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Slide Number Placeholder 5"/>
          <p:cNvSpPr>
            <a:spLocks noGrp="1"/>
          </p:cNvSpPr>
          <p:nvPr>
            <p:ph type="sldNum" sz="quarter" idx="10"/>
          </p:nvPr>
        </p:nvSpPr>
        <p:spPr/>
        <p:txBody>
          <a:bodyPr/>
          <a:lstStyle>
            <a:lvl1pPr>
              <a:defRPr/>
            </a:lvl1pPr>
          </a:lstStyle>
          <a:p>
            <a:pPr>
              <a:defRPr/>
            </a:pPr>
            <a:fld id="{72008BCB-7DAF-4F9C-AC63-BD97DC541276}" type="slidenum">
              <a:rPr lang="en-US" smtClean="0"/>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sp>
        <p:nvSpPr>
          <p:cNvPr id="3" name="Rectangle 2"/>
          <p:cNvSpPr/>
          <p:nvPr/>
        </p:nvSpPr>
        <p:spPr>
          <a:xfrm>
            <a:off x="0" y="0"/>
            <a:ext cx="9144000" cy="1524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4" name="Picture 12" descr="SEAL2"/>
          <p:cNvPicPr>
            <a:picLocks noChangeAspect="1" noChangeArrowheads="1"/>
          </p:cNvPicPr>
          <p:nvPr/>
        </p:nvPicPr>
        <p:blipFill>
          <a:blip r:embed="rId2" cstate="print"/>
          <a:srcRect/>
          <a:stretch>
            <a:fillRect/>
          </a:stretch>
        </p:blipFill>
        <p:spPr bwMode="auto">
          <a:xfrm>
            <a:off x="304800" y="2362200"/>
            <a:ext cx="1828800" cy="1820863"/>
          </a:xfrm>
          <a:prstGeom prst="rect">
            <a:avLst/>
          </a:prstGeom>
          <a:noFill/>
          <a:ln w="9525">
            <a:noFill/>
            <a:miter lim="800000"/>
            <a:headEnd/>
            <a:tailEnd/>
          </a:ln>
        </p:spPr>
      </p:pic>
      <p:sp>
        <p:nvSpPr>
          <p:cNvPr id="2" name="Title 1"/>
          <p:cNvSpPr>
            <a:spLocks noGrp="1"/>
          </p:cNvSpPr>
          <p:nvPr>
            <p:ph type="title"/>
          </p:nvPr>
        </p:nvSpPr>
        <p:spPr>
          <a:xfrm>
            <a:off x="2133600" y="2819400"/>
            <a:ext cx="6705600" cy="1219201"/>
          </a:xfrm>
        </p:spPr>
        <p:txBody>
          <a:bodyPr anchor="t">
            <a:normAutofit/>
          </a:bodyPr>
          <a:lstStyle>
            <a:lvl1pPr marL="0" indent="0" algn="ctr" defTabSz="914400" rtl="0" eaLnBrk="1" fontAlgn="base" latinLnBrk="0" hangingPunct="1">
              <a:spcBef>
                <a:spcPct val="20000"/>
              </a:spcBef>
              <a:spcAft>
                <a:spcPct val="0"/>
              </a:spcAft>
              <a:buFontTx/>
              <a:buNone/>
              <a:defRPr lang="en-US" sz="4000" b="1" kern="1200" dirty="0" smtClean="0">
                <a:solidFill>
                  <a:srgbClr val="003399"/>
                </a:solidFill>
                <a:latin typeface="Calibri" pitchFamily="34" charset="0"/>
                <a:ea typeface="+mn-ea"/>
                <a:cs typeface="+mn-cs"/>
              </a:defRPr>
            </a:lvl1pPr>
          </a:lstStyle>
          <a:p>
            <a:r>
              <a:rPr lang="en-US" smtClean="0"/>
              <a:t>Click to edit Master title style</a:t>
            </a:r>
            <a:endParaRPr lang="en-US" dirty="0"/>
          </a:p>
        </p:txBody>
      </p:sp>
      <p:sp>
        <p:nvSpPr>
          <p:cNvPr id="5" name="Slide Number Placeholder 5"/>
          <p:cNvSpPr>
            <a:spLocks noGrp="1"/>
          </p:cNvSpPr>
          <p:nvPr>
            <p:ph type="sldNum" sz="quarter" idx="10"/>
          </p:nvPr>
        </p:nvSpPr>
        <p:spPr/>
        <p:txBody>
          <a:bodyPr/>
          <a:lstStyle>
            <a:lvl1pPr>
              <a:defRPr/>
            </a:lvl1pPr>
          </a:lstStyle>
          <a:p>
            <a:pPr>
              <a:defRPr/>
            </a:pPr>
            <a:fld id="{95BDBBB0-C0EF-49A5-BEBD-56E1817210D3}" type="slidenum">
              <a:rPr lang="en-US" smtClean="0"/>
              <a:pPr>
                <a:defRPr/>
              </a:pPr>
              <a:t>‹#›</a:t>
            </a:fld>
            <a:endParaRPr lang="en-US"/>
          </a:p>
        </p:txBody>
      </p:sp>
    </p:spTree>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457200" y="1600200"/>
            <a:ext cx="4038600" cy="4525963"/>
          </a:xfrm>
        </p:spPr>
        <p:txBody>
          <a:bodyPr/>
          <a:lstStyle>
            <a:lvl1pPr>
              <a:defRPr sz="2800"/>
            </a:lvl1pPr>
            <a:lvl2pPr marL="687388" indent="-457200">
              <a:defRPr sz="2400"/>
            </a:lvl2pPr>
            <a:lvl3pPr marL="914400" indent="-457200">
              <a:defRPr sz="2000"/>
            </a:lvl3pPr>
            <a:lvl4pPr marL="1143000" indent="-457200">
              <a:defRPr sz="1800"/>
            </a:lvl4pPr>
            <a:lvl5pPr marL="1371600" indent="-457200">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00200"/>
            <a:ext cx="4038600" cy="4525963"/>
          </a:xfrm>
        </p:spPr>
        <p:txBody>
          <a:bodyPr/>
          <a:lstStyle>
            <a:lvl1pPr>
              <a:defRPr sz="2800"/>
            </a:lvl1pPr>
            <a:lvl2pPr marL="687388" indent="-457200">
              <a:defRPr sz="2400"/>
            </a:lvl2pPr>
            <a:lvl3pPr marL="914400" indent="-457200">
              <a:defRPr sz="2000"/>
            </a:lvl3pPr>
            <a:lvl4pPr marL="1143000" indent="-457200">
              <a:defRPr sz="1800"/>
            </a:lvl4pPr>
            <a:lvl5pPr marL="1371600" indent="-457200">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Slide Number Placeholder 5"/>
          <p:cNvSpPr>
            <a:spLocks noGrp="1"/>
          </p:cNvSpPr>
          <p:nvPr>
            <p:ph type="sldNum" sz="quarter" idx="10"/>
          </p:nvPr>
        </p:nvSpPr>
        <p:spPr/>
        <p:txBody>
          <a:bodyPr/>
          <a:lstStyle>
            <a:lvl1pPr>
              <a:defRPr/>
            </a:lvl1pPr>
          </a:lstStyle>
          <a:p>
            <a:pPr>
              <a:defRPr/>
            </a:pPr>
            <a:fld id="{8D9704E3-17D2-402C-9D76-171EBF0872A3}" type="slidenum">
              <a:rPr lang="en-US" smtClean="0"/>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normAutofit/>
          </a:bodyPr>
          <a:lstStyle>
            <a:lvl1pPr indent="-457200" algn="l" defTabSz="914400" rtl="0" eaLnBrk="1" fontAlgn="base" latinLnBrk="0" hangingPunct="1">
              <a:spcBef>
                <a:spcPct val="20000"/>
              </a:spcBef>
              <a:spcAft>
                <a:spcPct val="0"/>
              </a:spcAft>
              <a:buFontTx/>
              <a:buChar char="•"/>
              <a:defRPr lang="en-US" sz="2800" kern="0" dirty="0" smtClean="0">
                <a:solidFill>
                  <a:srgbClr val="003399"/>
                </a:solidFill>
                <a:latin typeface="Calibri" pitchFamily="34" charset="0"/>
                <a:ea typeface="+mn-ea"/>
                <a:cs typeface="+mn-cs"/>
              </a:defRPr>
            </a:lvl1pPr>
            <a:lvl2pPr marL="687388" indent="-457200" algn="l" defTabSz="914400" rtl="0" eaLnBrk="1" fontAlgn="base" latinLnBrk="0" hangingPunct="1">
              <a:spcBef>
                <a:spcPct val="20000"/>
              </a:spcBef>
              <a:spcAft>
                <a:spcPct val="0"/>
              </a:spcAft>
              <a:buFontTx/>
              <a:buChar char="•"/>
              <a:defRPr lang="en-US" sz="2800" kern="0" dirty="0" smtClean="0">
                <a:solidFill>
                  <a:srgbClr val="003399"/>
                </a:solidFill>
                <a:latin typeface="Calibri" pitchFamily="34" charset="0"/>
                <a:ea typeface="+mn-ea"/>
                <a:cs typeface="+mn-cs"/>
              </a:defRPr>
            </a:lvl2pPr>
            <a:lvl3pPr marL="914400" indent="-457200" algn="l" defTabSz="914400" rtl="0" eaLnBrk="1" fontAlgn="base" latinLnBrk="0" hangingPunct="1">
              <a:spcBef>
                <a:spcPct val="20000"/>
              </a:spcBef>
              <a:spcAft>
                <a:spcPct val="0"/>
              </a:spcAft>
              <a:buFontTx/>
              <a:buChar char="•"/>
              <a:defRPr lang="en-US" sz="2800" kern="0" dirty="0" smtClean="0">
                <a:solidFill>
                  <a:srgbClr val="003399"/>
                </a:solidFill>
                <a:latin typeface="Calibri" pitchFamily="34" charset="0"/>
                <a:ea typeface="+mn-ea"/>
                <a:cs typeface="+mn-cs"/>
              </a:defRPr>
            </a:lvl3pPr>
            <a:lvl4pPr marL="1143000" indent="-457200" algn="l" defTabSz="914400" rtl="0" eaLnBrk="1" fontAlgn="base" latinLnBrk="0" hangingPunct="1">
              <a:spcBef>
                <a:spcPct val="20000"/>
              </a:spcBef>
              <a:spcAft>
                <a:spcPct val="0"/>
              </a:spcAft>
              <a:buFontTx/>
              <a:buChar char="•"/>
              <a:defRPr lang="en-US" sz="2800" kern="0" dirty="0" smtClean="0">
                <a:solidFill>
                  <a:srgbClr val="003399"/>
                </a:solidFill>
                <a:latin typeface="Calibri" pitchFamily="34" charset="0"/>
                <a:ea typeface="+mn-ea"/>
                <a:cs typeface="+mn-cs"/>
              </a:defRPr>
            </a:lvl4pPr>
            <a:lvl5pPr marL="1371600" indent="-457200" algn="l" defTabSz="914400" rtl="0" eaLnBrk="1" fontAlgn="base" latinLnBrk="0" hangingPunct="1">
              <a:spcBef>
                <a:spcPct val="20000"/>
              </a:spcBef>
              <a:spcAft>
                <a:spcPct val="0"/>
              </a:spcAft>
              <a:buFontTx/>
              <a:buChar char="•"/>
              <a:defRPr lang="en-US" sz="2800" kern="0" dirty="0" smtClean="0">
                <a:solidFill>
                  <a:srgbClr val="003399"/>
                </a:solidFill>
                <a:latin typeface="Calibri" pitchFamily="34" charset="0"/>
                <a:ea typeface="+mn-ea"/>
                <a:cs typeface="+mn-cs"/>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normAutofit/>
          </a:bodyPr>
          <a:lstStyle>
            <a:lvl1pPr indent="-457200" algn="l" defTabSz="914400" rtl="0" eaLnBrk="1" fontAlgn="base" latinLnBrk="0" hangingPunct="1">
              <a:spcBef>
                <a:spcPct val="20000"/>
              </a:spcBef>
              <a:spcAft>
                <a:spcPct val="0"/>
              </a:spcAft>
              <a:buFontTx/>
              <a:buChar char="•"/>
              <a:defRPr lang="en-US" sz="2800" kern="0" dirty="0" smtClean="0">
                <a:solidFill>
                  <a:srgbClr val="003399"/>
                </a:solidFill>
                <a:latin typeface="Calibri" pitchFamily="34" charset="0"/>
                <a:ea typeface="+mn-ea"/>
                <a:cs typeface="+mn-cs"/>
              </a:defRPr>
            </a:lvl1pPr>
            <a:lvl2pPr marL="687388" indent="-457200" algn="l" defTabSz="914400" rtl="0" eaLnBrk="1" fontAlgn="base" latinLnBrk="0" hangingPunct="1">
              <a:spcBef>
                <a:spcPct val="20000"/>
              </a:spcBef>
              <a:spcAft>
                <a:spcPct val="0"/>
              </a:spcAft>
              <a:buFontTx/>
              <a:buChar char="•"/>
              <a:defRPr lang="en-US" sz="2800" kern="0" dirty="0" smtClean="0">
                <a:solidFill>
                  <a:srgbClr val="003399"/>
                </a:solidFill>
                <a:latin typeface="Calibri" pitchFamily="34" charset="0"/>
                <a:ea typeface="+mn-ea"/>
                <a:cs typeface="+mn-cs"/>
              </a:defRPr>
            </a:lvl2pPr>
            <a:lvl3pPr marL="914400" indent="-457200" algn="l" defTabSz="914400" rtl="0" eaLnBrk="1" fontAlgn="base" latinLnBrk="0" hangingPunct="1">
              <a:spcBef>
                <a:spcPct val="20000"/>
              </a:spcBef>
              <a:spcAft>
                <a:spcPct val="0"/>
              </a:spcAft>
              <a:buFontTx/>
              <a:buChar char="•"/>
              <a:defRPr lang="en-US" sz="2800" kern="0" dirty="0" smtClean="0">
                <a:solidFill>
                  <a:srgbClr val="003399"/>
                </a:solidFill>
                <a:latin typeface="Calibri" pitchFamily="34" charset="0"/>
                <a:ea typeface="+mn-ea"/>
                <a:cs typeface="+mn-cs"/>
              </a:defRPr>
            </a:lvl3pPr>
            <a:lvl4pPr marL="1143000" indent="-457200" algn="l" defTabSz="914400" rtl="0" eaLnBrk="1" fontAlgn="base" latinLnBrk="0" hangingPunct="1">
              <a:spcBef>
                <a:spcPct val="20000"/>
              </a:spcBef>
              <a:spcAft>
                <a:spcPct val="0"/>
              </a:spcAft>
              <a:buFontTx/>
              <a:buChar char="•"/>
              <a:defRPr lang="en-US" sz="2800" kern="0" dirty="0" smtClean="0">
                <a:solidFill>
                  <a:srgbClr val="003399"/>
                </a:solidFill>
                <a:latin typeface="Calibri" pitchFamily="34" charset="0"/>
                <a:ea typeface="+mn-ea"/>
                <a:cs typeface="+mn-cs"/>
              </a:defRPr>
            </a:lvl4pPr>
            <a:lvl5pPr marL="1371600" indent="-457200" algn="l" defTabSz="914400" rtl="0" eaLnBrk="1" fontAlgn="base" latinLnBrk="0" hangingPunct="1">
              <a:spcBef>
                <a:spcPct val="20000"/>
              </a:spcBef>
              <a:spcAft>
                <a:spcPct val="0"/>
              </a:spcAft>
              <a:buFontTx/>
              <a:buChar char="•"/>
              <a:defRPr lang="en-US" sz="2800" kern="0" dirty="0" smtClean="0">
                <a:solidFill>
                  <a:srgbClr val="003399"/>
                </a:solidFill>
                <a:latin typeface="Calibri" pitchFamily="34" charset="0"/>
                <a:ea typeface="+mn-ea"/>
                <a:cs typeface="+mn-cs"/>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Slide Number Placeholder 5"/>
          <p:cNvSpPr>
            <a:spLocks noGrp="1"/>
          </p:cNvSpPr>
          <p:nvPr>
            <p:ph type="sldNum" sz="quarter" idx="10"/>
          </p:nvPr>
        </p:nvSpPr>
        <p:spPr/>
        <p:txBody>
          <a:bodyPr/>
          <a:lstStyle>
            <a:lvl1pPr>
              <a:defRPr/>
            </a:lvl1pPr>
          </a:lstStyle>
          <a:p>
            <a:pPr>
              <a:defRPr/>
            </a:pPr>
            <a:fld id="{3232DACC-FC4F-4C58-B7EB-3A4BE6C3745D}" type="slidenum">
              <a:rPr lang="en-US" smtClean="0"/>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524000" y="228600"/>
            <a:ext cx="7162800" cy="838200"/>
          </a:xfrm>
        </p:spPr>
        <p:txBody>
          <a:bodyPr/>
          <a:lstStyle>
            <a:lvl1pPr>
              <a:defRPr/>
            </a:lvl1pPr>
          </a:lstStyle>
          <a:p>
            <a:r>
              <a:rPr lang="en-US" smtClean="0"/>
              <a:t>Click to edit Master title style</a:t>
            </a:r>
            <a:endParaRPr lang="en-US" dirty="0"/>
          </a:p>
        </p:txBody>
      </p:sp>
      <p:sp>
        <p:nvSpPr>
          <p:cNvPr id="4" name="Content Placeholder 2"/>
          <p:cNvSpPr>
            <a:spLocks noGrp="1"/>
          </p:cNvSpPr>
          <p:nvPr>
            <p:ph idx="1"/>
          </p:nvPr>
        </p:nvSpPr>
        <p:spPr>
          <a:xfrm>
            <a:off x="457200" y="1600200"/>
            <a:ext cx="8229600" cy="4525963"/>
          </a:xfrm>
        </p:spPr>
        <p:txBody>
          <a:bodyPr/>
          <a:lstStyle>
            <a:lvl1pPr>
              <a:buNone/>
              <a:defRPr lang="en-US" sz="3200" baseline="0" smtClean="0">
                <a:solidFill>
                  <a:srgbClr val="003399"/>
                </a:solidFill>
              </a:defRPr>
            </a:lvl1pPr>
            <a:lvl2pPr marL="457200" indent="-457200">
              <a:buFont typeface="Arial" pitchFamily="34" charset="0"/>
              <a:buChar char="•"/>
              <a:defRPr sz="2800" baseline="0">
                <a:solidFill>
                  <a:srgbClr val="003399"/>
                </a:solidFill>
              </a:defRPr>
            </a:lvl2pPr>
            <a:lvl3pPr marL="914400" indent="-457200">
              <a:defRPr sz="2400"/>
            </a:lvl3pPr>
            <a:lvl4pPr marL="1371600" indent="-457200">
              <a:defRPr sz="2400"/>
            </a:lvl4pPr>
            <a:lvl5pPr marL="1828800" indent="-457200">
              <a:defRPr sz="24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5" name="Slide Number Placeholder 5"/>
          <p:cNvSpPr>
            <a:spLocks noGrp="1"/>
          </p:cNvSpPr>
          <p:nvPr>
            <p:ph type="sldNum" sz="quarter" idx="10"/>
          </p:nvPr>
        </p:nvSpPr>
        <p:spPr/>
        <p:txBody>
          <a:bodyPr/>
          <a:lstStyle>
            <a:lvl1pPr>
              <a:defRPr/>
            </a:lvl1pPr>
          </a:lstStyle>
          <a:p>
            <a:pPr>
              <a:defRPr/>
            </a:pPr>
            <a:fld id="{95BDBBB0-C0EF-49A5-BEBD-56E1817210D3}" type="slidenum">
              <a:rPr lang="en-US" smtClean="0"/>
              <a:pPr>
                <a:defRPr/>
              </a:pPr>
              <a:t>‹#›</a:t>
            </a:fld>
            <a:endParaRPr lang="en-US"/>
          </a:p>
        </p:txBody>
      </p:sp>
    </p:spTree>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p:txBody>
          <a:bodyPr/>
          <a:lstStyle>
            <a:lvl1pPr>
              <a:defRPr/>
            </a:lvl1pPr>
          </a:lstStyle>
          <a:p>
            <a:pPr>
              <a:defRPr/>
            </a:pPr>
            <a:fld id="{7FA54DA2-CCEE-4940-8033-C53142F2EA71}" type="slidenum">
              <a:rPr lang="en-US" smtClean="0"/>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1447800" y="274638"/>
            <a:ext cx="7239000" cy="79216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smtClean="0"/>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smtClean="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95BDBBB0-C0EF-49A5-BEBD-56E1817210D3}" type="slidenum">
              <a:rPr lang="en-US" smtClean="0"/>
              <a:pPr>
                <a:defRPr/>
              </a:pPr>
              <a:t>‹#›</a:t>
            </a:fld>
            <a:endParaRPr lang="en-US"/>
          </a:p>
        </p:txBody>
      </p:sp>
      <p:pic>
        <p:nvPicPr>
          <p:cNvPr id="1029" name="Picture 12" descr="SEAL2"/>
          <p:cNvPicPr>
            <a:picLocks noChangeAspect="1" noChangeArrowheads="1"/>
          </p:cNvPicPr>
          <p:nvPr/>
        </p:nvPicPr>
        <p:blipFill>
          <a:blip r:embed="rId9" cstate="print"/>
          <a:srcRect/>
          <a:stretch>
            <a:fillRect/>
          </a:stretch>
        </p:blipFill>
        <p:spPr bwMode="auto">
          <a:xfrm>
            <a:off x="76200" y="82550"/>
            <a:ext cx="1371600" cy="1365250"/>
          </a:xfrm>
          <a:prstGeom prst="rect">
            <a:avLst/>
          </a:prstGeom>
          <a:noFill/>
          <a:ln w="9525">
            <a:noFill/>
            <a:miter lim="800000"/>
            <a:headEnd/>
            <a:tailEnd/>
          </a:ln>
        </p:spPr>
      </p:pic>
      <p:cxnSp>
        <p:nvCxnSpPr>
          <p:cNvPr id="9" name="Straight Connector 8"/>
          <p:cNvCxnSpPr/>
          <p:nvPr/>
        </p:nvCxnSpPr>
        <p:spPr>
          <a:xfrm>
            <a:off x="1447800" y="1066800"/>
            <a:ext cx="7239000" cy="0"/>
          </a:xfrm>
          <a:prstGeom prst="line">
            <a:avLst/>
          </a:prstGeom>
          <a:ln w="25400">
            <a:solidFill>
              <a:srgbClr val="003399"/>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Lst>
  <p:hf hdr="0" ftr="0" dt="0"/>
  <p:txStyles>
    <p:titleStyle>
      <a:lvl1pPr algn="l" rtl="0" eaLnBrk="1" fontAlgn="base" hangingPunct="1">
        <a:spcBef>
          <a:spcPct val="0"/>
        </a:spcBef>
        <a:spcAft>
          <a:spcPct val="0"/>
        </a:spcAft>
        <a:defRPr lang="en-US" sz="4400" kern="1200" dirty="0">
          <a:solidFill>
            <a:srgbClr val="003399"/>
          </a:solidFill>
          <a:latin typeface="Calibri" pitchFamily="34" charset="0"/>
          <a:ea typeface="+mj-ea"/>
          <a:cs typeface="+mj-cs"/>
        </a:defRPr>
      </a:lvl1pPr>
      <a:lvl2pPr algn="l" rtl="0" eaLnBrk="1" fontAlgn="base" hangingPunct="1">
        <a:spcBef>
          <a:spcPct val="0"/>
        </a:spcBef>
        <a:spcAft>
          <a:spcPct val="0"/>
        </a:spcAft>
        <a:defRPr sz="4400">
          <a:solidFill>
            <a:srgbClr val="003399"/>
          </a:solidFill>
          <a:latin typeface="Calibri" pitchFamily="34" charset="0"/>
        </a:defRPr>
      </a:lvl2pPr>
      <a:lvl3pPr algn="l" rtl="0" eaLnBrk="1" fontAlgn="base" hangingPunct="1">
        <a:spcBef>
          <a:spcPct val="0"/>
        </a:spcBef>
        <a:spcAft>
          <a:spcPct val="0"/>
        </a:spcAft>
        <a:defRPr sz="4400">
          <a:solidFill>
            <a:srgbClr val="003399"/>
          </a:solidFill>
          <a:latin typeface="Calibri" pitchFamily="34" charset="0"/>
        </a:defRPr>
      </a:lvl3pPr>
      <a:lvl4pPr algn="l" rtl="0" eaLnBrk="1" fontAlgn="base" hangingPunct="1">
        <a:spcBef>
          <a:spcPct val="0"/>
        </a:spcBef>
        <a:spcAft>
          <a:spcPct val="0"/>
        </a:spcAft>
        <a:defRPr sz="4400">
          <a:solidFill>
            <a:srgbClr val="003399"/>
          </a:solidFill>
          <a:latin typeface="Calibri" pitchFamily="34" charset="0"/>
        </a:defRPr>
      </a:lvl4pPr>
      <a:lvl5pPr algn="l" rtl="0" eaLnBrk="1" fontAlgn="base" hangingPunct="1">
        <a:spcBef>
          <a:spcPct val="0"/>
        </a:spcBef>
        <a:spcAft>
          <a:spcPct val="0"/>
        </a:spcAft>
        <a:defRPr sz="4400">
          <a:solidFill>
            <a:srgbClr val="003399"/>
          </a:solidFill>
          <a:latin typeface="Calibri" pitchFamily="34" charset="0"/>
        </a:defRPr>
      </a:lvl5pPr>
      <a:lvl6pPr marL="457200" algn="l" rtl="0" eaLnBrk="1" fontAlgn="base" hangingPunct="1">
        <a:spcBef>
          <a:spcPct val="0"/>
        </a:spcBef>
        <a:spcAft>
          <a:spcPct val="0"/>
        </a:spcAft>
        <a:defRPr sz="4400">
          <a:solidFill>
            <a:srgbClr val="003399"/>
          </a:solidFill>
          <a:latin typeface="Calibri" pitchFamily="34" charset="0"/>
        </a:defRPr>
      </a:lvl6pPr>
      <a:lvl7pPr marL="914400" algn="l" rtl="0" eaLnBrk="1" fontAlgn="base" hangingPunct="1">
        <a:spcBef>
          <a:spcPct val="0"/>
        </a:spcBef>
        <a:spcAft>
          <a:spcPct val="0"/>
        </a:spcAft>
        <a:defRPr sz="4400">
          <a:solidFill>
            <a:srgbClr val="003399"/>
          </a:solidFill>
          <a:latin typeface="Calibri" pitchFamily="34" charset="0"/>
        </a:defRPr>
      </a:lvl7pPr>
      <a:lvl8pPr marL="1371600" algn="l" rtl="0" eaLnBrk="1" fontAlgn="base" hangingPunct="1">
        <a:spcBef>
          <a:spcPct val="0"/>
        </a:spcBef>
        <a:spcAft>
          <a:spcPct val="0"/>
        </a:spcAft>
        <a:defRPr sz="4400">
          <a:solidFill>
            <a:srgbClr val="003399"/>
          </a:solidFill>
          <a:latin typeface="Calibri" pitchFamily="34" charset="0"/>
        </a:defRPr>
      </a:lvl8pPr>
      <a:lvl9pPr marL="1828800" algn="l" rtl="0" eaLnBrk="1" fontAlgn="base" hangingPunct="1">
        <a:spcBef>
          <a:spcPct val="0"/>
        </a:spcBef>
        <a:spcAft>
          <a:spcPct val="0"/>
        </a:spcAft>
        <a:defRPr sz="4400">
          <a:solidFill>
            <a:srgbClr val="003399"/>
          </a:solidFill>
          <a:latin typeface="Calibri" pitchFamily="34" charset="0"/>
        </a:defRPr>
      </a:lvl9pPr>
    </p:titleStyle>
    <p:bodyStyle>
      <a:lvl1pPr marL="457200" indent="-457200" algn="l" rtl="0" eaLnBrk="1" fontAlgn="base" hangingPunct="1">
        <a:spcBef>
          <a:spcPct val="20000"/>
        </a:spcBef>
        <a:spcAft>
          <a:spcPct val="0"/>
        </a:spcAft>
        <a:buChar char="•"/>
        <a:defRPr lang="en-US" sz="3000" dirty="0">
          <a:solidFill>
            <a:srgbClr val="003399"/>
          </a:solidFill>
          <a:latin typeface="Calibri" pitchFamily="34" charset="0"/>
          <a:ea typeface="+mn-ea"/>
          <a:cs typeface="+mn-cs"/>
        </a:defRPr>
      </a:lvl1pPr>
      <a:lvl2pPr marL="915988" indent="-457200" algn="l" rtl="0" eaLnBrk="1" fontAlgn="base" hangingPunct="1">
        <a:spcBef>
          <a:spcPct val="20000"/>
        </a:spcBef>
        <a:spcAft>
          <a:spcPct val="0"/>
        </a:spcAft>
        <a:buChar char="•"/>
        <a:defRPr lang="en-US" sz="3000" dirty="0">
          <a:solidFill>
            <a:srgbClr val="003399"/>
          </a:solidFill>
          <a:latin typeface="Calibri" pitchFamily="34" charset="0"/>
          <a:ea typeface="+mn-ea"/>
          <a:cs typeface="+mn-cs"/>
        </a:defRPr>
      </a:lvl2pPr>
      <a:lvl3pPr marL="1371600" indent="-457200" algn="l" rtl="0" eaLnBrk="1" fontAlgn="base" hangingPunct="1">
        <a:spcBef>
          <a:spcPct val="20000"/>
        </a:spcBef>
        <a:spcAft>
          <a:spcPct val="0"/>
        </a:spcAft>
        <a:buChar char="•"/>
        <a:defRPr lang="en-US" sz="3000" dirty="0">
          <a:solidFill>
            <a:srgbClr val="003399"/>
          </a:solidFill>
          <a:latin typeface="Calibri" pitchFamily="34" charset="0"/>
          <a:ea typeface="+mn-ea"/>
          <a:cs typeface="+mn-cs"/>
        </a:defRPr>
      </a:lvl3pPr>
      <a:lvl4pPr marL="1828800" indent="-457200" algn="l" rtl="0" eaLnBrk="1" fontAlgn="base" hangingPunct="1">
        <a:spcBef>
          <a:spcPct val="20000"/>
        </a:spcBef>
        <a:spcAft>
          <a:spcPct val="0"/>
        </a:spcAft>
        <a:buChar char="•"/>
        <a:defRPr lang="en-US" sz="3000" dirty="0">
          <a:solidFill>
            <a:srgbClr val="003399"/>
          </a:solidFill>
          <a:latin typeface="Calibri" pitchFamily="34" charset="0"/>
          <a:ea typeface="+mn-ea"/>
          <a:cs typeface="+mn-cs"/>
        </a:defRPr>
      </a:lvl4pPr>
      <a:lvl5pPr marL="2286000" indent="-457200" algn="l" rtl="0" eaLnBrk="1" fontAlgn="base" hangingPunct="1">
        <a:spcBef>
          <a:spcPct val="20000"/>
        </a:spcBef>
        <a:spcAft>
          <a:spcPct val="0"/>
        </a:spcAft>
        <a:buChar char="•"/>
        <a:defRPr lang="en-US" sz="3000" dirty="0">
          <a:solidFill>
            <a:srgbClr val="003399"/>
          </a:solidFill>
          <a:latin typeface="Calibri"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mailto:1782Notices@dlgf.in.gov"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www.in.gov/dlgf/files/pdf/140528_-_Jones_Memo_-_2014_-_2015_Budget_Calendar.pdf" TargetMode="External"/><Relationship Id="rId2" Type="http://schemas.openxmlformats.org/officeDocument/2006/relationships/notesSlide" Target="../notesSlides/notesSlide26.xml"/><Relationship Id="rId1" Type="http://schemas.openxmlformats.org/officeDocument/2006/relationships/slideLayout" Target="../slideLayouts/slideLayout2.xml"/><Relationship Id="rId5" Type="http://schemas.openxmlformats.org/officeDocument/2006/relationships/hyperlink" Target="http://www.in.gov/dlgf/files/pdf/140730_-_Jones_Memo_-_Additional_Appropriations_and_Transfer_Procedures.pdf" TargetMode="External"/><Relationship Id="rId4" Type="http://schemas.openxmlformats.org/officeDocument/2006/relationships/hyperlink" Target="http://www.in.gov/dlgf/9354.htm" TargetMode="Externa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mailto:djones@dlgf.in.gov" TargetMode="External"/><Relationship Id="rId2" Type="http://schemas.openxmlformats.org/officeDocument/2006/relationships/notesSlide" Target="../notesSlides/notesSlide28.xml"/><Relationship Id="rId1" Type="http://schemas.openxmlformats.org/officeDocument/2006/relationships/slideLayout" Target="../slideLayouts/slideLayout2.xml"/><Relationship Id="rId5" Type="http://schemas.openxmlformats.org/officeDocument/2006/relationships/hyperlink" Target="http://www.in.gov/dlgf/2338.htm" TargetMode="External"/><Relationship Id="rId4" Type="http://schemas.openxmlformats.org/officeDocument/2006/relationships/hyperlink" Target="http://www.in.gov/dlgf"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normAutofit/>
          </a:bodyPr>
          <a:lstStyle/>
          <a:p>
            <a:r>
              <a:rPr lang="en-US" dirty="0"/>
              <a:t>Clerk-Treasurer’s </a:t>
            </a:r>
            <a:r>
              <a:rPr lang="en-US" dirty="0" smtClean="0"/>
              <a:t>Conference</a:t>
            </a:r>
            <a:endParaRPr lang="en-US" dirty="0"/>
          </a:p>
        </p:txBody>
      </p:sp>
      <p:sp>
        <p:nvSpPr>
          <p:cNvPr id="2050" name="Rectangle 3"/>
          <p:cNvSpPr>
            <a:spLocks noGrp="1" noChangeArrowheads="1"/>
          </p:cNvSpPr>
          <p:nvPr>
            <p:ph type="subTitle" idx="1"/>
          </p:nvPr>
        </p:nvSpPr>
        <p:spPr/>
        <p:txBody>
          <a:bodyPr>
            <a:normAutofit fontScale="92500" lnSpcReduction="10000"/>
          </a:bodyPr>
          <a:lstStyle/>
          <a:p>
            <a:pPr algn="ctr" eaLnBrk="1" hangingPunct="1">
              <a:buFontTx/>
              <a:buNone/>
            </a:pPr>
            <a:endParaRPr lang="en-US" b="1" dirty="0" smtClean="0">
              <a:solidFill>
                <a:srgbClr val="003399"/>
              </a:solidFill>
              <a:latin typeface="Calibri" pitchFamily="34" charset="0"/>
            </a:endParaRPr>
          </a:p>
          <a:p>
            <a:pPr algn="ctr" eaLnBrk="1" hangingPunct="1">
              <a:buFontTx/>
              <a:buNone/>
            </a:pPr>
            <a:r>
              <a:rPr lang="en-US" sz="2800" b="1" dirty="0" smtClean="0">
                <a:solidFill>
                  <a:srgbClr val="003399"/>
                </a:solidFill>
                <a:latin typeface="Calibri" pitchFamily="34" charset="0"/>
              </a:rPr>
              <a:t>Dan Jones</a:t>
            </a:r>
          </a:p>
          <a:p>
            <a:pPr algn="ctr" eaLnBrk="1" hangingPunct="1">
              <a:buFontTx/>
              <a:buNone/>
            </a:pPr>
            <a:r>
              <a:rPr lang="en-US" sz="2800" b="1" dirty="0" smtClean="0">
                <a:solidFill>
                  <a:srgbClr val="003399"/>
                </a:solidFill>
                <a:latin typeface="Calibri" pitchFamily="34" charset="0"/>
              </a:rPr>
              <a:t>Assistant Director of Budget Division</a:t>
            </a:r>
          </a:p>
          <a:p>
            <a:pPr algn="ctr" eaLnBrk="1" hangingPunct="1">
              <a:buFontTx/>
              <a:buNone/>
            </a:pPr>
            <a:r>
              <a:rPr lang="en-US" sz="2800" b="1" dirty="0" smtClean="0">
                <a:solidFill>
                  <a:srgbClr val="003399"/>
                </a:solidFill>
                <a:latin typeface="Calibri" pitchFamily="34" charset="0"/>
              </a:rPr>
              <a:t>October 2014</a:t>
            </a:r>
          </a:p>
          <a:p>
            <a:pPr algn="ctr" eaLnBrk="1" hangingPunct="1">
              <a:buFontTx/>
              <a:buNone/>
            </a:pPr>
            <a:endParaRPr lang="en-US" b="1" dirty="0" smtClean="0">
              <a:latin typeface="Georgia" pitchFamily="18" charset="0"/>
            </a:endParaRPr>
          </a:p>
        </p:txBody>
      </p:sp>
      <p:sp>
        <p:nvSpPr>
          <p:cNvPr id="4" name="Slide Number Placeholder 3"/>
          <p:cNvSpPr>
            <a:spLocks noGrp="1"/>
          </p:cNvSpPr>
          <p:nvPr>
            <p:ph type="sldNum" sz="quarter" idx="10"/>
          </p:nvPr>
        </p:nvSpPr>
        <p:spPr/>
        <p:txBody>
          <a:bodyPr/>
          <a:lstStyle/>
          <a:p>
            <a:pPr>
              <a:defRPr/>
            </a:pPr>
            <a:fld id="{85B022B0-E147-4EE6-A187-9396C897D358}" type="slidenum">
              <a:rPr lang="en-US" smtClean="0"/>
              <a:pPr>
                <a:defRPr/>
              </a:pPr>
              <a:t>1</a:t>
            </a:fld>
            <a:endParaRPr lang="en-US"/>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en-US" smtClean="0"/>
              <a:t>1782 Notice</a:t>
            </a:r>
            <a:endParaRPr lang="en-US" dirty="0" smtClean="0"/>
          </a:p>
        </p:txBody>
      </p:sp>
      <p:sp>
        <p:nvSpPr>
          <p:cNvPr id="3075" name="Rectangle 3"/>
          <p:cNvSpPr>
            <a:spLocks noGrp="1" noChangeArrowheads="1"/>
          </p:cNvSpPr>
          <p:nvPr>
            <p:ph idx="1"/>
          </p:nvPr>
        </p:nvSpPr>
        <p:spPr/>
        <p:txBody>
          <a:bodyPr/>
          <a:lstStyle/>
          <a:p>
            <a:pPr>
              <a:spcBef>
                <a:spcPts val="0"/>
              </a:spcBef>
            </a:pPr>
            <a:r>
              <a:rPr lang="en-US" sz="2600" dirty="0" smtClean="0"/>
              <a:t>DLGF is required to give each civil taxing unit a ten (10) calendar day notice of any action the DLGF has taken on a budget, rate, or levy.</a:t>
            </a:r>
          </a:p>
          <a:p>
            <a:pPr lvl="1">
              <a:spcBef>
                <a:spcPts val="0"/>
              </a:spcBef>
            </a:pPr>
            <a:r>
              <a:rPr lang="en-US" sz="2600" dirty="0" smtClean="0"/>
              <a:t>This Notice is called the “1782 Notice.”</a:t>
            </a:r>
          </a:p>
          <a:p>
            <a:pPr lvl="1">
              <a:spcBef>
                <a:spcPts val="0"/>
              </a:spcBef>
            </a:pPr>
            <a:r>
              <a:rPr lang="en-US" sz="2600" dirty="0" smtClean="0"/>
              <a:t>1782 Notice is an opportunity for each unit to review the DLGF’s actions and request changes, corrections, or adjustments to the budget, rates, or levies.</a:t>
            </a:r>
          </a:p>
          <a:p>
            <a:pPr lvl="1">
              <a:spcBef>
                <a:spcPts val="0"/>
              </a:spcBef>
            </a:pPr>
            <a:r>
              <a:rPr lang="en-US" sz="2600" dirty="0" smtClean="0"/>
              <a:t>The 1782 Notice will be sent to each unit by email. So, make certain you enter your email address on the new line on the “accordion” in Gateway. (It’s at the bottom of the forms.)</a:t>
            </a:r>
            <a:endParaRPr lang="en-US" sz="2600" dirty="0" smtClean="0"/>
          </a:p>
        </p:txBody>
      </p:sp>
      <p:sp>
        <p:nvSpPr>
          <p:cNvPr id="8" name="Slide Number Placeholder 7"/>
          <p:cNvSpPr>
            <a:spLocks noGrp="1"/>
          </p:cNvSpPr>
          <p:nvPr>
            <p:ph type="sldNum" sz="quarter" idx="10"/>
          </p:nvPr>
        </p:nvSpPr>
        <p:spPr/>
        <p:txBody>
          <a:bodyPr/>
          <a:lstStyle/>
          <a:p>
            <a:fld id="{31FD088F-DE66-4ECA-8A27-4E2D96854377}" type="slidenum">
              <a:rPr lang="en-US" smtClean="0"/>
              <a:pPr/>
              <a:t>10</a:t>
            </a:fld>
            <a:endParaRPr lang="en-US"/>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en-US" smtClean="0"/>
              <a:t>1782 Notice</a:t>
            </a:r>
            <a:endParaRPr lang="en-US" dirty="0" smtClean="0"/>
          </a:p>
        </p:txBody>
      </p:sp>
      <p:sp>
        <p:nvSpPr>
          <p:cNvPr id="3075" name="Rectangle 3"/>
          <p:cNvSpPr>
            <a:spLocks noGrp="1" noChangeArrowheads="1"/>
          </p:cNvSpPr>
          <p:nvPr>
            <p:ph idx="1"/>
          </p:nvPr>
        </p:nvSpPr>
        <p:spPr/>
        <p:txBody>
          <a:bodyPr/>
          <a:lstStyle/>
          <a:p>
            <a:pPr>
              <a:spcBef>
                <a:spcPts val="0"/>
              </a:spcBef>
            </a:pPr>
            <a:r>
              <a:rPr lang="en-US" sz="2800" dirty="0" smtClean="0"/>
              <a:t>The 1782 Notice has several parts:</a:t>
            </a:r>
          </a:p>
          <a:p>
            <a:pPr lvl="1">
              <a:spcBef>
                <a:spcPts val="0"/>
              </a:spcBef>
            </a:pPr>
            <a:r>
              <a:rPr lang="en-US" dirty="0" smtClean="0"/>
              <a:t>Notice (page 1)</a:t>
            </a:r>
          </a:p>
          <a:p>
            <a:pPr lvl="1">
              <a:spcBef>
                <a:spcPts val="0"/>
              </a:spcBef>
            </a:pPr>
            <a:r>
              <a:rPr lang="en-US" dirty="0" smtClean="0"/>
              <a:t>1782 Notice Notes Report</a:t>
            </a:r>
          </a:p>
          <a:p>
            <a:pPr lvl="1">
              <a:spcBef>
                <a:spcPts val="0"/>
              </a:spcBef>
            </a:pPr>
            <a:r>
              <a:rPr lang="en-US" dirty="0" smtClean="0"/>
              <a:t>Fund Report</a:t>
            </a:r>
          </a:p>
          <a:p>
            <a:pPr lvl="1">
              <a:spcBef>
                <a:spcPts val="0"/>
              </a:spcBef>
            </a:pPr>
            <a:r>
              <a:rPr lang="en-US" dirty="0" smtClean="0"/>
              <a:t>Estimates of Miscellaneous Revenues for Year Ending 20_ _</a:t>
            </a:r>
          </a:p>
          <a:p>
            <a:pPr lvl="1">
              <a:spcBef>
                <a:spcPts val="0"/>
              </a:spcBef>
            </a:pPr>
            <a:r>
              <a:rPr lang="en-US" dirty="0" smtClean="0"/>
              <a:t>Maximum Levy Report and</a:t>
            </a:r>
          </a:p>
          <a:p>
            <a:pPr lvl="1">
              <a:spcBef>
                <a:spcPts val="0"/>
              </a:spcBef>
            </a:pPr>
            <a:r>
              <a:rPr lang="en-US" dirty="0" smtClean="0"/>
              <a:t>Rate Cap Calculations</a:t>
            </a:r>
            <a:endParaRPr lang="en-US" dirty="0" smtClean="0"/>
          </a:p>
        </p:txBody>
      </p:sp>
      <p:sp>
        <p:nvSpPr>
          <p:cNvPr id="8" name="Slide Number Placeholder 7"/>
          <p:cNvSpPr>
            <a:spLocks noGrp="1"/>
          </p:cNvSpPr>
          <p:nvPr>
            <p:ph type="sldNum" sz="quarter" idx="10"/>
          </p:nvPr>
        </p:nvSpPr>
        <p:spPr/>
        <p:txBody>
          <a:bodyPr/>
          <a:lstStyle/>
          <a:p>
            <a:fld id="{31FD088F-DE66-4ECA-8A27-4E2D96854377}" type="slidenum">
              <a:rPr lang="en-US" smtClean="0"/>
              <a:pPr/>
              <a:t>11</a:t>
            </a:fld>
            <a:endParaRPr lang="en-US"/>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en-US" smtClean="0"/>
              <a:t>1782 Notice</a:t>
            </a:r>
            <a:endParaRPr lang="en-US" dirty="0" smtClean="0"/>
          </a:p>
        </p:txBody>
      </p:sp>
      <p:sp>
        <p:nvSpPr>
          <p:cNvPr id="3075" name="Rectangle 3"/>
          <p:cNvSpPr>
            <a:spLocks noGrp="1" noChangeArrowheads="1"/>
          </p:cNvSpPr>
          <p:nvPr>
            <p:ph idx="1"/>
          </p:nvPr>
        </p:nvSpPr>
        <p:spPr/>
        <p:txBody>
          <a:bodyPr/>
          <a:lstStyle/>
          <a:p>
            <a:pPr>
              <a:spcBef>
                <a:spcPts val="0"/>
              </a:spcBef>
            </a:pPr>
            <a:r>
              <a:rPr lang="en-US" sz="2800" dirty="0" smtClean="0"/>
              <a:t>The 1782 Notice (Page 1):</a:t>
            </a:r>
          </a:p>
          <a:p>
            <a:pPr lvl="1">
              <a:spcBef>
                <a:spcPts val="0"/>
              </a:spcBef>
            </a:pPr>
            <a:r>
              <a:rPr lang="en-US" dirty="0" smtClean="0"/>
              <a:t>First page is the Notice with instructions. </a:t>
            </a:r>
          </a:p>
          <a:p>
            <a:pPr lvl="1">
              <a:spcBef>
                <a:spcPts val="0"/>
              </a:spcBef>
            </a:pPr>
            <a:r>
              <a:rPr lang="en-US" dirty="0" smtClean="0"/>
              <a:t>Provides information of how and where to respond.</a:t>
            </a:r>
          </a:p>
          <a:p>
            <a:pPr lvl="1">
              <a:spcBef>
                <a:spcPts val="0"/>
              </a:spcBef>
            </a:pPr>
            <a:r>
              <a:rPr lang="en-US" dirty="0" smtClean="0"/>
              <a:t>First page is also a signature page with two boxes (choices):</a:t>
            </a:r>
          </a:p>
          <a:p>
            <a:pPr lvl="3">
              <a:spcBef>
                <a:spcPts val="0"/>
              </a:spcBef>
            </a:pPr>
            <a:r>
              <a:rPr lang="en-US" sz="2800" dirty="0" smtClean="0"/>
              <a:t>No Changes Requested or</a:t>
            </a:r>
          </a:p>
          <a:p>
            <a:pPr lvl="3">
              <a:spcBef>
                <a:spcPts val="0"/>
              </a:spcBef>
            </a:pPr>
            <a:r>
              <a:rPr lang="en-US" sz="2800" dirty="0" smtClean="0"/>
              <a:t>Please Make Changes According to the Attached Information.</a:t>
            </a:r>
          </a:p>
          <a:p>
            <a:pPr lvl="1">
              <a:spcBef>
                <a:spcPts val="0"/>
              </a:spcBef>
            </a:pPr>
            <a:r>
              <a:rPr lang="en-US" dirty="0" smtClean="0"/>
              <a:t>First page includes the deadline to respond.</a:t>
            </a:r>
          </a:p>
          <a:p>
            <a:pPr lvl="1">
              <a:spcBef>
                <a:spcPts val="0"/>
              </a:spcBef>
            </a:pPr>
            <a:r>
              <a:rPr lang="en-US" dirty="0" smtClean="0"/>
              <a:t>Return the 1782 Notice to DLGF ASAP.</a:t>
            </a:r>
          </a:p>
          <a:p>
            <a:pPr lvl="2">
              <a:spcBef>
                <a:spcPts val="0"/>
              </a:spcBef>
            </a:pPr>
            <a:r>
              <a:rPr lang="en-US" sz="2800" dirty="0" smtClean="0"/>
              <a:t>Accelerates processing of Budget Order.</a:t>
            </a:r>
            <a:endParaRPr lang="en-US" sz="2800" dirty="0" smtClean="0"/>
          </a:p>
        </p:txBody>
      </p:sp>
      <p:sp>
        <p:nvSpPr>
          <p:cNvPr id="8" name="Slide Number Placeholder 7"/>
          <p:cNvSpPr>
            <a:spLocks noGrp="1"/>
          </p:cNvSpPr>
          <p:nvPr>
            <p:ph type="sldNum" sz="quarter" idx="10"/>
          </p:nvPr>
        </p:nvSpPr>
        <p:spPr/>
        <p:txBody>
          <a:bodyPr/>
          <a:lstStyle/>
          <a:p>
            <a:fld id="{31FD088F-DE66-4ECA-8A27-4E2D96854377}" type="slidenum">
              <a:rPr lang="en-US" smtClean="0"/>
              <a:pPr/>
              <a:t>12</a:t>
            </a:fld>
            <a:endParaRPr lang="en-US"/>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en-US" smtClean="0"/>
              <a:t>1782 Notice</a:t>
            </a:r>
            <a:endParaRPr lang="en-US" dirty="0" smtClean="0"/>
          </a:p>
        </p:txBody>
      </p:sp>
      <p:sp>
        <p:nvSpPr>
          <p:cNvPr id="3075" name="Rectangle 3"/>
          <p:cNvSpPr>
            <a:spLocks noGrp="1" noChangeArrowheads="1"/>
          </p:cNvSpPr>
          <p:nvPr>
            <p:ph idx="1"/>
          </p:nvPr>
        </p:nvSpPr>
        <p:spPr/>
        <p:txBody>
          <a:bodyPr/>
          <a:lstStyle/>
          <a:p>
            <a:pPr>
              <a:spcBef>
                <a:spcPts val="0"/>
              </a:spcBef>
            </a:pPr>
            <a:r>
              <a:rPr lang="en-US" sz="2800" dirty="0" smtClean="0"/>
              <a:t>1782 Notice Notes Report</a:t>
            </a:r>
          </a:p>
          <a:p>
            <a:pPr lvl="1">
              <a:spcBef>
                <a:spcPts val="0"/>
              </a:spcBef>
            </a:pPr>
            <a:r>
              <a:rPr lang="en-US" dirty="0" smtClean="0"/>
              <a:t>As DLGF staff work through budgets and make adjustments, they assign notes for certain lines. Those notes describe why a line was changed.</a:t>
            </a:r>
          </a:p>
          <a:p>
            <a:pPr lvl="1">
              <a:spcBef>
                <a:spcPts val="0"/>
              </a:spcBef>
            </a:pPr>
            <a:r>
              <a:rPr lang="en-US" dirty="0" smtClean="0"/>
              <a:t>Examples of the notes are:</a:t>
            </a:r>
          </a:p>
          <a:p>
            <a:pPr lvl="2">
              <a:spcBef>
                <a:spcPts val="0"/>
              </a:spcBef>
            </a:pPr>
            <a:r>
              <a:rPr lang="en-US" sz="2800" dirty="0" smtClean="0"/>
              <a:t>“Lesser of unit adopted or prior year budget due to proof of publication not submitted in Gateway” or</a:t>
            </a:r>
          </a:p>
          <a:p>
            <a:pPr lvl="2">
              <a:spcBef>
                <a:spcPts val="0"/>
              </a:spcBef>
            </a:pPr>
            <a:r>
              <a:rPr lang="en-US" sz="2800" dirty="0" smtClean="0"/>
              <a:t>“Rate reduced due to increased assessed valuation.”</a:t>
            </a:r>
          </a:p>
          <a:p>
            <a:pPr lvl="1">
              <a:spcBef>
                <a:spcPts val="0"/>
              </a:spcBef>
            </a:pPr>
            <a:r>
              <a:rPr lang="en-US" dirty="0" smtClean="0"/>
              <a:t>Dollar amounts or tax rates may also be included with the notes.</a:t>
            </a:r>
            <a:endParaRPr lang="en-US" dirty="0" smtClean="0"/>
          </a:p>
        </p:txBody>
      </p:sp>
      <p:sp>
        <p:nvSpPr>
          <p:cNvPr id="8" name="Slide Number Placeholder 7"/>
          <p:cNvSpPr>
            <a:spLocks noGrp="1"/>
          </p:cNvSpPr>
          <p:nvPr>
            <p:ph type="sldNum" sz="quarter" idx="10"/>
          </p:nvPr>
        </p:nvSpPr>
        <p:spPr/>
        <p:txBody>
          <a:bodyPr/>
          <a:lstStyle/>
          <a:p>
            <a:fld id="{31FD088F-DE66-4ECA-8A27-4E2D96854377}" type="slidenum">
              <a:rPr lang="en-US" smtClean="0"/>
              <a:pPr/>
              <a:t>13</a:t>
            </a:fld>
            <a:endParaRPr lang="en-US"/>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en-US" smtClean="0"/>
              <a:t>1782 Notice</a:t>
            </a:r>
            <a:endParaRPr lang="en-US" dirty="0" smtClean="0"/>
          </a:p>
        </p:txBody>
      </p:sp>
      <p:sp>
        <p:nvSpPr>
          <p:cNvPr id="3075" name="Rectangle 3"/>
          <p:cNvSpPr>
            <a:spLocks noGrp="1" noChangeArrowheads="1"/>
          </p:cNvSpPr>
          <p:nvPr>
            <p:ph idx="1"/>
          </p:nvPr>
        </p:nvSpPr>
        <p:spPr/>
        <p:txBody>
          <a:bodyPr/>
          <a:lstStyle/>
          <a:p>
            <a:pPr>
              <a:spcBef>
                <a:spcPts val="0"/>
              </a:spcBef>
            </a:pPr>
            <a:r>
              <a:rPr lang="en-US" sz="2800" dirty="0" smtClean="0"/>
              <a:t>Fund Report:</a:t>
            </a:r>
          </a:p>
          <a:p>
            <a:pPr lvl="1">
              <a:spcBef>
                <a:spcPts val="0"/>
              </a:spcBef>
            </a:pPr>
            <a:r>
              <a:rPr lang="en-US" dirty="0" smtClean="0"/>
              <a:t>A Fund Report is similar to the 16-Line Statements you submitted with your budget. </a:t>
            </a:r>
          </a:p>
          <a:p>
            <a:pPr lvl="1">
              <a:spcBef>
                <a:spcPts val="0"/>
              </a:spcBef>
            </a:pPr>
            <a:r>
              <a:rPr lang="en-US" dirty="0" smtClean="0"/>
              <a:t>Each line is important but line 16 is critical – Line 16 is the Tax Levy for that fund for the following year. Once the levy is certified you cannot change it. That is the amount of property taxes that will billed for this fund for the year. </a:t>
            </a:r>
          </a:p>
          <a:p>
            <a:pPr lvl="1">
              <a:spcBef>
                <a:spcPts val="0"/>
              </a:spcBef>
            </a:pPr>
            <a:r>
              <a:rPr lang="en-US" dirty="0" smtClean="0"/>
              <a:t>Taxes collected exceeding this amount are to be deposited into a levy excess fund and used to reduce a future years levy.</a:t>
            </a:r>
            <a:endParaRPr lang="en-US" dirty="0" smtClean="0"/>
          </a:p>
        </p:txBody>
      </p:sp>
      <p:sp>
        <p:nvSpPr>
          <p:cNvPr id="8" name="Slide Number Placeholder 7"/>
          <p:cNvSpPr>
            <a:spLocks noGrp="1"/>
          </p:cNvSpPr>
          <p:nvPr>
            <p:ph type="sldNum" sz="quarter" idx="10"/>
          </p:nvPr>
        </p:nvSpPr>
        <p:spPr/>
        <p:txBody>
          <a:bodyPr/>
          <a:lstStyle/>
          <a:p>
            <a:fld id="{31FD088F-DE66-4ECA-8A27-4E2D96854377}" type="slidenum">
              <a:rPr lang="en-US" smtClean="0"/>
              <a:pPr/>
              <a:t>14</a:t>
            </a:fld>
            <a:endParaRPr lang="en-US"/>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en-US" smtClean="0"/>
              <a:t>1782 Notice</a:t>
            </a:r>
            <a:endParaRPr lang="en-US" dirty="0" smtClean="0"/>
          </a:p>
        </p:txBody>
      </p:sp>
      <p:sp>
        <p:nvSpPr>
          <p:cNvPr id="3075" name="Rectangle 3"/>
          <p:cNvSpPr>
            <a:spLocks noGrp="1" noChangeArrowheads="1"/>
          </p:cNvSpPr>
          <p:nvPr>
            <p:ph idx="1"/>
          </p:nvPr>
        </p:nvSpPr>
        <p:spPr/>
        <p:txBody>
          <a:bodyPr/>
          <a:lstStyle/>
          <a:p>
            <a:pPr>
              <a:spcBef>
                <a:spcPts val="0"/>
              </a:spcBef>
            </a:pPr>
            <a:r>
              <a:rPr lang="en-US" sz="2800" dirty="0" smtClean="0"/>
              <a:t>Fund Report (Continued):</a:t>
            </a:r>
          </a:p>
          <a:p>
            <a:pPr>
              <a:spcBef>
                <a:spcPts val="0"/>
              </a:spcBef>
            </a:pPr>
            <a:r>
              <a:rPr lang="en-US" sz="2800" dirty="0" smtClean="0"/>
              <a:t>Other Important Lines:</a:t>
            </a:r>
          </a:p>
          <a:p>
            <a:pPr lvl="1">
              <a:spcBef>
                <a:spcPts val="0"/>
              </a:spcBef>
            </a:pPr>
            <a:r>
              <a:rPr lang="en-US" dirty="0" smtClean="0"/>
              <a:t>Line 1 – Budget Estimate for following year</a:t>
            </a:r>
          </a:p>
          <a:p>
            <a:pPr lvl="1">
              <a:spcBef>
                <a:spcPts val="0"/>
              </a:spcBef>
            </a:pPr>
            <a:r>
              <a:rPr lang="en-US" dirty="0" smtClean="0"/>
              <a:t>Line 2 – 2nd Half expense of current year</a:t>
            </a:r>
          </a:p>
          <a:p>
            <a:pPr lvl="1">
              <a:spcBef>
                <a:spcPts val="0"/>
              </a:spcBef>
            </a:pPr>
            <a:r>
              <a:rPr lang="en-US" dirty="0" smtClean="0"/>
              <a:t>Line 6 – June 30 Cash &amp; Investment balances</a:t>
            </a:r>
          </a:p>
          <a:p>
            <a:pPr lvl="1">
              <a:spcBef>
                <a:spcPts val="0"/>
              </a:spcBef>
            </a:pPr>
            <a:r>
              <a:rPr lang="en-US" dirty="0" smtClean="0"/>
              <a:t>Line 7 – Dec. Property Tax Distribution</a:t>
            </a:r>
          </a:p>
          <a:p>
            <a:pPr lvl="1">
              <a:spcBef>
                <a:spcPts val="0"/>
              </a:spcBef>
            </a:pPr>
            <a:r>
              <a:rPr lang="en-US" dirty="0" smtClean="0"/>
              <a:t>Lines 8 a &amp; b – Miscellaneous Revenues</a:t>
            </a:r>
          </a:p>
          <a:p>
            <a:pPr lvl="1">
              <a:spcBef>
                <a:spcPts val="0"/>
              </a:spcBef>
            </a:pPr>
            <a:r>
              <a:rPr lang="en-US" dirty="0" smtClean="0"/>
              <a:t>Line 11 – Projected Operating Balance</a:t>
            </a:r>
            <a:endParaRPr lang="en-US" dirty="0" smtClean="0"/>
          </a:p>
        </p:txBody>
      </p:sp>
      <p:sp>
        <p:nvSpPr>
          <p:cNvPr id="8" name="Slide Number Placeholder 7"/>
          <p:cNvSpPr>
            <a:spLocks noGrp="1"/>
          </p:cNvSpPr>
          <p:nvPr>
            <p:ph type="sldNum" sz="quarter" idx="10"/>
          </p:nvPr>
        </p:nvSpPr>
        <p:spPr/>
        <p:txBody>
          <a:bodyPr/>
          <a:lstStyle/>
          <a:p>
            <a:fld id="{31FD088F-DE66-4ECA-8A27-4E2D96854377}" type="slidenum">
              <a:rPr lang="en-US" smtClean="0"/>
              <a:pPr/>
              <a:t>15</a:t>
            </a:fld>
            <a:endParaRPr lang="en-US"/>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en-US" smtClean="0"/>
              <a:t>1782 Notice</a:t>
            </a:r>
            <a:endParaRPr lang="en-US" dirty="0" smtClean="0"/>
          </a:p>
        </p:txBody>
      </p:sp>
      <p:sp>
        <p:nvSpPr>
          <p:cNvPr id="3075" name="Rectangle 3"/>
          <p:cNvSpPr>
            <a:spLocks noGrp="1" noChangeArrowheads="1"/>
          </p:cNvSpPr>
          <p:nvPr>
            <p:ph idx="1"/>
          </p:nvPr>
        </p:nvSpPr>
        <p:spPr/>
        <p:txBody>
          <a:bodyPr/>
          <a:lstStyle/>
          <a:p>
            <a:pPr>
              <a:spcBef>
                <a:spcPts val="0"/>
              </a:spcBef>
            </a:pPr>
            <a:r>
              <a:rPr lang="en-US" sz="2800" dirty="0" smtClean="0"/>
              <a:t>Fund Report:</a:t>
            </a:r>
          </a:p>
          <a:p>
            <a:pPr lvl="1">
              <a:spcBef>
                <a:spcPts val="0"/>
              </a:spcBef>
            </a:pPr>
            <a:r>
              <a:rPr lang="en-US" dirty="0" smtClean="0"/>
              <a:t>The second part of the Fund Report is a summary of each fund and a total of the rates and total levies of each fund of the unit</a:t>
            </a:r>
          </a:p>
          <a:p>
            <a:pPr lvl="1">
              <a:spcBef>
                <a:spcPts val="0"/>
              </a:spcBef>
              <a:buNone/>
            </a:pPr>
            <a:r>
              <a:rPr lang="en-US" sz="2400" dirty="0" smtClean="0"/>
              <a:t>Fund	Assessed Value	Rate	Levy	CNTRL</a:t>
            </a:r>
          </a:p>
          <a:p>
            <a:pPr>
              <a:spcBef>
                <a:spcPts val="0"/>
              </a:spcBef>
            </a:pPr>
            <a:r>
              <a:rPr lang="en-US" sz="2400" dirty="0" smtClean="0"/>
              <a:t>General	140,000,000		0.0150	21,000	UT</a:t>
            </a:r>
          </a:p>
          <a:p>
            <a:pPr>
              <a:spcBef>
                <a:spcPts val="0"/>
              </a:spcBef>
            </a:pPr>
            <a:r>
              <a:rPr lang="en-US" sz="2400" dirty="0" smtClean="0"/>
              <a:t>Park	140,000,000		0.0090	12,600	UT</a:t>
            </a:r>
          </a:p>
          <a:p>
            <a:pPr>
              <a:spcBef>
                <a:spcPts val="0"/>
              </a:spcBef>
            </a:pPr>
            <a:r>
              <a:rPr lang="en-US" sz="2400" dirty="0" smtClean="0"/>
              <a:t>MVH	140,000,000		0.0000	0	O</a:t>
            </a:r>
          </a:p>
          <a:p>
            <a:pPr>
              <a:spcBef>
                <a:spcPts val="0"/>
              </a:spcBef>
            </a:pPr>
            <a:r>
              <a:rPr lang="en-US" sz="2400" dirty="0" smtClean="0"/>
              <a:t>CCD	140,000,000		0.0333	46,620	O</a:t>
            </a:r>
          </a:p>
          <a:p>
            <a:pPr>
              <a:spcBef>
                <a:spcPts val="0"/>
              </a:spcBef>
            </a:pPr>
            <a:endParaRPr lang="en-US" sz="2400" dirty="0" smtClean="0"/>
          </a:p>
          <a:p>
            <a:pPr>
              <a:spcBef>
                <a:spcPts val="0"/>
              </a:spcBef>
            </a:pPr>
            <a:r>
              <a:rPr lang="en-US" sz="2400" dirty="0" smtClean="0"/>
              <a:t>CTL UT 	Working Max 33,900 		Under Max by 300 </a:t>
            </a:r>
            <a:endParaRPr lang="en-US" sz="2400" dirty="0" smtClean="0"/>
          </a:p>
        </p:txBody>
      </p:sp>
      <p:sp>
        <p:nvSpPr>
          <p:cNvPr id="8" name="Slide Number Placeholder 7"/>
          <p:cNvSpPr>
            <a:spLocks noGrp="1"/>
          </p:cNvSpPr>
          <p:nvPr>
            <p:ph type="sldNum" sz="quarter" idx="10"/>
          </p:nvPr>
        </p:nvSpPr>
        <p:spPr/>
        <p:txBody>
          <a:bodyPr/>
          <a:lstStyle/>
          <a:p>
            <a:fld id="{31FD088F-DE66-4ECA-8A27-4E2D96854377}" type="slidenum">
              <a:rPr lang="en-US" smtClean="0"/>
              <a:pPr/>
              <a:t>16</a:t>
            </a:fld>
            <a:endParaRPr lang="en-US"/>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en-US" smtClean="0"/>
              <a:t>1782 Notice</a:t>
            </a:r>
            <a:endParaRPr lang="en-US" dirty="0" smtClean="0"/>
          </a:p>
        </p:txBody>
      </p:sp>
      <p:sp>
        <p:nvSpPr>
          <p:cNvPr id="3075" name="Rectangle 3"/>
          <p:cNvSpPr>
            <a:spLocks noGrp="1" noChangeArrowheads="1"/>
          </p:cNvSpPr>
          <p:nvPr>
            <p:ph idx="1"/>
          </p:nvPr>
        </p:nvSpPr>
        <p:spPr/>
        <p:txBody>
          <a:bodyPr/>
          <a:lstStyle/>
          <a:p>
            <a:pPr>
              <a:spcBef>
                <a:spcPts val="0"/>
              </a:spcBef>
            </a:pPr>
            <a:r>
              <a:rPr lang="en-US" sz="2800" dirty="0" smtClean="0"/>
              <a:t>Estimates of Miscellaneous Revenues:</a:t>
            </a:r>
          </a:p>
          <a:p>
            <a:pPr lvl="1">
              <a:spcBef>
                <a:spcPts val="0"/>
              </a:spcBef>
            </a:pPr>
            <a:r>
              <a:rPr lang="en-US" dirty="0" smtClean="0"/>
              <a:t>Another important part of 1782 Notice is the summary of Miscellaneous Revenues (Form 2)</a:t>
            </a:r>
          </a:p>
          <a:p>
            <a:pPr lvl="2">
              <a:spcBef>
                <a:spcPts val="0"/>
              </a:spcBef>
            </a:pPr>
            <a:r>
              <a:rPr lang="en-US" sz="2800" dirty="0" smtClean="0"/>
              <a:t>Lists revenues by fund and source</a:t>
            </a:r>
          </a:p>
          <a:p>
            <a:pPr lvl="2">
              <a:spcBef>
                <a:spcPts val="0"/>
              </a:spcBef>
            </a:pPr>
            <a:r>
              <a:rPr lang="en-US" sz="2800" dirty="0" smtClean="0"/>
              <a:t>Contains two columns: </a:t>
            </a:r>
          </a:p>
          <a:p>
            <a:pPr lvl="3">
              <a:spcBef>
                <a:spcPts val="0"/>
              </a:spcBef>
            </a:pPr>
            <a:r>
              <a:rPr lang="en-US" sz="2800" dirty="0" smtClean="0"/>
              <a:t>Column A: July 1, 2014 – Dec. 31 2014</a:t>
            </a:r>
          </a:p>
          <a:p>
            <a:pPr lvl="3">
              <a:spcBef>
                <a:spcPts val="0"/>
              </a:spcBef>
            </a:pPr>
            <a:r>
              <a:rPr lang="en-US" sz="2800" dirty="0" smtClean="0"/>
              <a:t>Column B: Jan 1, 2015 – Dec. 31, 2015</a:t>
            </a:r>
          </a:p>
          <a:p>
            <a:pPr lvl="1">
              <a:spcBef>
                <a:spcPts val="0"/>
              </a:spcBef>
            </a:pPr>
            <a:r>
              <a:rPr lang="en-US" dirty="0" smtClean="0"/>
              <a:t>Totals from each column are the amounts on Lines 8a and 8B of the Fund Report. These revenues provide additional funding for your budget.</a:t>
            </a:r>
            <a:endParaRPr lang="en-US" dirty="0" smtClean="0"/>
          </a:p>
        </p:txBody>
      </p:sp>
      <p:sp>
        <p:nvSpPr>
          <p:cNvPr id="8" name="Slide Number Placeholder 7"/>
          <p:cNvSpPr>
            <a:spLocks noGrp="1"/>
          </p:cNvSpPr>
          <p:nvPr>
            <p:ph type="sldNum" sz="quarter" idx="10"/>
          </p:nvPr>
        </p:nvSpPr>
        <p:spPr/>
        <p:txBody>
          <a:bodyPr/>
          <a:lstStyle/>
          <a:p>
            <a:fld id="{31FD088F-DE66-4ECA-8A27-4E2D96854377}" type="slidenum">
              <a:rPr lang="en-US" smtClean="0"/>
              <a:pPr/>
              <a:t>17</a:t>
            </a:fld>
            <a:endParaRPr lang="en-US"/>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en-US" smtClean="0"/>
              <a:t>1782 Notice</a:t>
            </a:r>
            <a:endParaRPr lang="en-US" dirty="0" smtClean="0"/>
          </a:p>
        </p:txBody>
      </p:sp>
      <p:sp>
        <p:nvSpPr>
          <p:cNvPr id="3075" name="Rectangle 3"/>
          <p:cNvSpPr>
            <a:spLocks noGrp="1" noChangeArrowheads="1"/>
          </p:cNvSpPr>
          <p:nvPr>
            <p:ph idx="1"/>
          </p:nvPr>
        </p:nvSpPr>
        <p:spPr/>
        <p:txBody>
          <a:bodyPr/>
          <a:lstStyle/>
          <a:p>
            <a:pPr>
              <a:spcBef>
                <a:spcPts val="0"/>
              </a:spcBef>
            </a:pPr>
            <a:r>
              <a:rPr lang="en-US" sz="2800" dirty="0" smtClean="0"/>
              <a:t>Max Levy Report:</a:t>
            </a:r>
          </a:p>
          <a:p>
            <a:pPr lvl="1">
              <a:spcBef>
                <a:spcPts val="0"/>
              </a:spcBef>
            </a:pPr>
            <a:r>
              <a:rPr lang="en-US" dirty="0" smtClean="0"/>
              <a:t>This section of the 1782 Notice shows the calculation of the maximum levy amount.</a:t>
            </a:r>
          </a:p>
          <a:p>
            <a:pPr lvl="1">
              <a:spcBef>
                <a:spcPts val="0"/>
              </a:spcBef>
            </a:pPr>
            <a:r>
              <a:rPr lang="en-US" dirty="0" smtClean="0"/>
              <a:t>Formula begins with last years max:</a:t>
            </a:r>
          </a:p>
          <a:p>
            <a:pPr lvl="2">
              <a:spcBef>
                <a:spcPts val="0"/>
              </a:spcBef>
            </a:pPr>
            <a:r>
              <a:rPr lang="en-US" sz="2800" dirty="0" smtClean="0"/>
              <a:t>Adjusts for Annexation adjustment (if applicable)</a:t>
            </a:r>
          </a:p>
          <a:p>
            <a:pPr lvl="2">
              <a:spcBef>
                <a:spcPts val="0"/>
              </a:spcBef>
            </a:pPr>
            <a:r>
              <a:rPr lang="en-US" sz="2800" dirty="0" smtClean="0"/>
              <a:t>Adjusts for PTRC (if any)</a:t>
            </a:r>
          </a:p>
          <a:p>
            <a:pPr lvl="2">
              <a:spcBef>
                <a:spcPts val="0"/>
              </a:spcBef>
            </a:pPr>
            <a:r>
              <a:rPr lang="en-US" sz="2800" dirty="0" smtClean="0"/>
              <a:t>Excessive Levy Appeal</a:t>
            </a:r>
          </a:p>
          <a:p>
            <a:pPr lvl="2">
              <a:spcBef>
                <a:spcPts val="0"/>
              </a:spcBef>
            </a:pPr>
            <a:r>
              <a:rPr lang="en-US" sz="2800" dirty="0" smtClean="0"/>
              <a:t>State-wide Average Growth Quotient</a:t>
            </a:r>
          </a:p>
          <a:p>
            <a:pPr lvl="2">
              <a:spcBef>
                <a:spcPts val="0"/>
              </a:spcBef>
            </a:pPr>
            <a:r>
              <a:rPr lang="en-US" sz="2800" dirty="0" smtClean="0"/>
              <a:t>Cumulative Funds (if applicable)</a:t>
            </a:r>
            <a:endParaRPr lang="en-US" dirty="0" smtClean="0"/>
          </a:p>
        </p:txBody>
      </p:sp>
      <p:sp>
        <p:nvSpPr>
          <p:cNvPr id="8" name="Slide Number Placeholder 7"/>
          <p:cNvSpPr>
            <a:spLocks noGrp="1"/>
          </p:cNvSpPr>
          <p:nvPr>
            <p:ph type="sldNum" sz="quarter" idx="10"/>
          </p:nvPr>
        </p:nvSpPr>
        <p:spPr/>
        <p:txBody>
          <a:bodyPr/>
          <a:lstStyle/>
          <a:p>
            <a:fld id="{31FD088F-DE66-4ECA-8A27-4E2D96854377}" type="slidenum">
              <a:rPr lang="en-US" smtClean="0"/>
              <a:pPr/>
              <a:t>18</a:t>
            </a:fld>
            <a:endParaRPr lang="en-US" dirty="0"/>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en-US" smtClean="0"/>
              <a:t>1782 Notice</a:t>
            </a:r>
            <a:endParaRPr lang="en-US" dirty="0" smtClean="0"/>
          </a:p>
        </p:txBody>
      </p:sp>
      <p:sp>
        <p:nvSpPr>
          <p:cNvPr id="3075" name="Rectangle 3"/>
          <p:cNvSpPr>
            <a:spLocks noGrp="1" noChangeArrowheads="1"/>
          </p:cNvSpPr>
          <p:nvPr>
            <p:ph idx="1"/>
          </p:nvPr>
        </p:nvSpPr>
        <p:spPr/>
        <p:txBody>
          <a:bodyPr/>
          <a:lstStyle/>
          <a:p>
            <a:pPr>
              <a:spcBef>
                <a:spcPts val="0"/>
              </a:spcBef>
            </a:pPr>
            <a:r>
              <a:rPr lang="en-US" sz="2800" dirty="0" smtClean="0"/>
              <a:t>2015 RATE CAP CALCULATION</a:t>
            </a:r>
          </a:p>
          <a:p>
            <a:pPr lvl="1">
              <a:spcBef>
                <a:spcPts val="0"/>
              </a:spcBef>
            </a:pPr>
            <a:r>
              <a:rPr lang="en-US" dirty="0" smtClean="0"/>
              <a:t>This page shows the eight steps for calculating the maximum rate for the cumulative fund.</a:t>
            </a:r>
          </a:p>
          <a:p>
            <a:pPr lvl="1">
              <a:spcBef>
                <a:spcPts val="0"/>
              </a:spcBef>
            </a:pPr>
            <a:r>
              <a:rPr lang="en-US" dirty="0" smtClean="0"/>
              <a:t>Formula is primarily based on the past four years average annual percent change in assessed value.</a:t>
            </a:r>
          </a:p>
          <a:p>
            <a:pPr lvl="1">
              <a:spcBef>
                <a:spcPts val="0"/>
              </a:spcBef>
            </a:pPr>
            <a:r>
              <a:rPr lang="en-US" dirty="0" smtClean="0"/>
              <a:t>Formula determines the maximum cumulative fund rate that can be allowed.</a:t>
            </a:r>
            <a:endParaRPr lang="en-US" dirty="0" smtClean="0"/>
          </a:p>
        </p:txBody>
      </p:sp>
      <p:sp>
        <p:nvSpPr>
          <p:cNvPr id="8" name="Slide Number Placeholder 7"/>
          <p:cNvSpPr>
            <a:spLocks noGrp="1"/>
          </p:cNvSpPr>
          <p:nvPr>
            <p:ph type="sldNum" sz="quarter" idx="10"/>
          </p:nvPr>
        </p:nvSpPr>
        <p:spPr/>
        <p:txBody>
          <a:bodyPr/>
          <a:lstStyle/>
          <a:p>
            <a:fld id="{31FD088F-DE66-4ECA-8A27-4E2D96854377}" type="slidenum">
              <a:rPr lang="en-US" smtClean="0"/>
              <a:pPr/>
              <a:t>19</a:t>
            </a:fld>
            <a:endParaRPr lang="en-US"/>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en-US" smtClean="0"/>
              <a:t>Introduction</a:t>
            </a:r>
            <a:endParaRPr lang="en-US" dirty="0" smtClean="0"/>
          </a:p>
        </p:txBody>
      </p:sp>
      <p:sp>
        <p:nvSpPr>
          <p:cNvPr id="3075" name="Rectangle 3"/>
          <p:cNvSpPr>
            <a:spLocks noGrp="1" noChangeArrowheads="1"/>
          </p:cNvSpPr>
          <p:nvPr>
            <p:ph idx="1"/>
          </p:nvPr>
        </p:nvSpPr>
        <p:spPr/>
        <p:txBody>
          <a:bodyPr/>
          <a:lstStyle/>
          <a:p>
            <a:pPr>
              <a:spcBef>
                <a:spcPts val="0"/>
              </a:spcBef>
            </a:pPr>
            <a:r>
              <a:rPr lang="en-US" sz="2800" dirty="0" smtClean="0"/>
              <a:t>Updates:</a:t>
            </a:r>
          </a:p>
          <a:p>
            <a:pPr lvl="1">
              <a:spcBef>
                <a:spcPts val="0"/>
              </a:spcBef>
            </a:pPr>
            <a:r>
              <a:rPr lang="en-US" dirty="0" smtClean="0"/>
              <a:t>18 Counties had submitted Certified Net Assessed Values by the statutory deadline of August 1.</a:t>
            </a:r>
          </a:p>
          <a:p>
            <a:pPr lvl="2">
              <a:spcBef>
                <a:spcPts val="0"/>
              </a:spcBef>
            </a:pPr>
            <a:r>
              <a:rPr lang="en-US" sz="2800" dirty="0" smtClean="0"/>
              <a:t>Last year only 8 counties had certified.</a:t>
            </a:r>
          </a:p>
          <a:p>
            <a:pPr lvl="1">
              <a:spcBef>
                <a:spcPts val="0"/>
              </a:spcBef>
            </a:pPr>
            <a:r>
              <a:rPr lang="en-US" dirty="0" smtClean="0"/>
              <a:t>As of October 1, 2014, 68 counties had certified 2015 net assessed values.</a:t>
            </a:r>
            <a:endParaRPr lang="en-US" sz="2400" dirty="0" smtClean="0"/>
          </a:p>
        </p:txBody>
      </p:sp>
      <p:sp>
        <p:nvSpPr>
          <p:cNvPr id="8" name="Slide Number Placeholder 7"/>
          <p:cNvSpPr>
            <a:spLocks noGrp="1"/>
          </p:cNvSpPr>
          <p:nvPr>
            <p:ph type="sldNum" sz="quarter" idx="10"/>
          </p:nvPr>
        </p:nvSpPr>
        <p:spPr/>
        <p:txBody>
          <a:bodyPr/>
          <a:lstStyle/>
          <a:p>
            <a:fld id="{31FD088F-DE66-4ECA-8A27-4E2D96854377}" type="slidenum">
              <a:rPr lang="en-US" smtClean="0"/>
              <a:pPr/>
              <a:t>2</a:t>
            </a:fld>
            <a:endParaRPr lang="en-US"/>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en-US" smtClean="0"/>
              <a:t>How to Respond</a:t>
            </a:r>
            <a:endParaRPr lang="en-US" dirty="0" smtClean="0"/>
          </a:p>
        </p:txBody>
      </p:sp>
      <p:sp>
        <p:nvSpPr>
          <p:cNvPr id="3075" name="Rectangle 3"/>
          <p:cNvSpPr>
            <a:spLocks noGrp="1" noChangeArrowheads="1"/>
          </p:cNvSpPr>
          <p:nvPr>
            <p:ph idx="1"/>
          </p:nvPr>
        </p:nvSpPr>
        <p:spPr/>
        <p:txBody>
          <a:bodyPr/>
          <a:lstStyle/>
          <a:p>
            <a:pPr>
              <a:spcBef>
                <a:spcPts val="0"/>
              </a:spcBef>
            </a:pPr>
            <a:r>
              <a:rPr lang="en-US" sz="2800" dirty="0" smtClean="0"/>
              <a:t>Write the requested changes on the Notice.</a:t>
            </a:r>
          </a:p>
          <a:p>
            <a:pPr>
              <a:spcBef>
                <a:spcPts val="0"/>
              </a:spcBef>
            </a:pPr>
            <a:r>
              <a:rPr lang="en-US" sz="2800" dirty="0" smtClean="0"/>
              <a:t>Scan the Notice and email to </a:t>
            </a:r>
            <a:r>
              <a:rPr lang="en-US" sz="2800" dirty="0" smtClean="0">
                <a:hlinkClick r:id="rId3"/>
              </a:rPr>
              <a:t>1782Notices@dlgf.in.gov</a:t>
            </a:r>
            <a:r>
              <a:rPr lang="en-US" sz="2800" dirty="0" smtClean="0"/>
              <a:t>.</a:t>
            </a:r>
            <a:endParaRPr lang="en-US" sz="2800" dirty="0" smtClean="0"/>
          </a:p>
          <a:p>
            <a:pPr>
              <a:spcBef>
                <a:spcPts val="0"/>
              </a:spcBef>
            </a:pPr>
            <a:r>
              <a:rPr lang="en-US" sz="2800" dirty="0" smtClean="0"/>
              <a:t>Include a written explanation for the request if you think it’s needed.</a:t>
            </a:r>
          </a:p>
          <a:p>
            <a:pPr>
              <a:spcBef>
                <a:spcPts val="0"/>
              </a:spcBef>
            </a:pPr>
            <a:r>
              <a:rPr lang="en-US" sz="2800" dirty="0" smtClean="0"/>
              <a:t>Remember to closely review the 1782 Notice and to respond quickly.</a:t>
            </a:r>
          </a:p>
          <a:p>
            <a:pPr>
              <a:spcBef>
                <a:spcPts val="0"/>
              </a:spcBef>
            </a:pPr>
            <a:r>
              <a:rPr lang="en-US" sz="2800" dirty="0" smtClean="0"/>
              <a:t>Contact your field representative or the DLGF Budget Division with questions about the 1782.</a:t>
            </a:r>
            <a:endParaRPr lang="en-US" dirty="0" smtClean="0"/>
          </a:p>
        </p:txBody>
      </p:sp>
      <p:sp>
        <p:nvSpPr>
          <p:cNvPr id="8" name="Slide Number Placeholder 7"/>
          <p:cNvSpPr>
            <a:spLocks noGrp="1"/>
          </p:cNvSpPr>
          <p:nvPr>
            <p:ph type="sldNum" sz="quarter" idx="10"/>
          </p:nvPr>
        </p:nvSpPr>
        <p:spPr/>
        <p:txBody>
          <a:bodyPr/>
          <a:lstStyle/>
          <a:p>
            <a:fld id="{31FD088F-DE66-4ECA-8A27-4E2D96854377}" type="slidenum">
              <a:rPr lang="en-US" smtClean="0"/>
              <a:pPr/>
              <a:t>20</a:t>
            </a:fld>
            <a:endParaRPr lang="en-US"/>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en-US" smtClean="0"/>
              <a:t>How to Respond</a:t>
            </a:r>
            <a:endParaRPr lang="en-US" dirty="0" smtClean="0"/>
          </a:p>
        </p:txBody>
      </p:sp>
      <p:sp>
        <p:nvSpPr>
          <p:cNvPr id="3075" name="Rectangle 3"/>
          <p:cNvSpPr>
            <a:spLocks noGrp="1" noChangeArrowheads="1"/>
          </p:cNvSpPr>
          <p:nvPr>
            <p:ph idx="1"/>
          </p:nvPr>
        </p:nvSpPr>
        <p:spPr/>
        <p:txBody>
          <a:bodyPr/>
          <a:lstStyle/>
          <a:p>
            <a:pPr>
              <a:spcBef>
                <a:spcPts val="0"/>
              </a:spcBef>
            </a:pPr>
            <a:r>
              <a:rPr lang="en-US" sz="2400" dirty="0" smtClean="0"/>
              <a:t>Common Responses to 1782 Notice:</a:t>
            </a:r>
          </a:p>
          <a:p>
            <a:pPr lvl="1">
              <a:spcBef>
                <a:spcPts val="0"/>
              </a:spcBef>
            </a:pPr>
            <a:r>
              <a:rPr lang="en-US" sz="2400" dirty="0" smtClean="0"/>
              <a:t>Reduction to Line 2 – 2nd Half Expense</a:t>
            </a:r>
          </a:p>
          <a:p>
            <a:pPr lvl="2">
              <a:spcBef>
                <a:spcPts val="0"/>
              </a:spcBef>
            </a:pPr>
            <a:r>
              <a:rPr lang="en-US" dirty="0" smtClean="0"/>
              <a:t>2nd half expense are frequently overstated. A reduction to this line may increase available funds on Line 11  (Operating Balance). Reducing Line 2 can be done by the Board passing a Resolution.</a:t>
            </a:r>
          </a:p>
          <a:p>
            <a:pPr lvl="1">
              <a:spcBef>
                <a:spcPts val="0"/>
              </a:spcBef>
            </a:pPr>
            <a:r>
              <a:rPr lang="en-US" sz="2400" dirty="0" smtClean="0"/>
              <a:t>Revision to Estimated Revenues</a:t>
            </a:r>
          </a:p>
          <a:p>
            <a:pPr lvl="2">
              <a:spcBef>
                <a:spcPts val="0"/>
              </a:spcBef>
            </a:pPr>
            <a:r>
              <a:rPr lang="en-US" dirty="0" smtClean="0"/>
              <a:t>More information regarding revenues is available when the 1782 Notice is issued than when revenues were originally estimated. Some revenues may be higher than originally estimated which provides more funding.</a:t>
            </a:r>
            <a:endParaRPr lang="en-US" dirty="0" smtClean="0"/>
          </a:p>
        </p:txBody>
      </p:sp>
      <p:sp>
        <p:nvSpPr>
          <p:cNvPr id="8" name="Slide Number Placeholder 7"/>
          <p:cNvSpPr>
            <a:spLocks noGrp="1"/>
          </p:cNvSpPr>
          <p:nvPr>
            <p:ph type="sldNum" sz="quarter" idx="10"/>
          </p:nvPr>
        </p:nvSpPr>
        <p:spPr/>
        <p:txBody>
          <a:bodyPr/>
          <a:lstStyle/>
          <a:p>
            <a:fld id="{31FD088F-DE66-4ECA-8A27-4E2D96854377}" type="slidenum">
              <a:rPr lang="en-US" smtClean="0"/>
              <a:pPr/>
              <a:t>21</a:t>
            </a:fld>
            <a:endParaRPr lang="en-US"/>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en-US" smtClean="0"/>
              <a:t>Budget Order</a:t>
            </a:r>
            <a:endParaRPr lang="en-US" dirty="0" smtClean="0"/>
          </a:p>
        </p:txBody>
      </p:sp>
      <p:sp>
        <p:nvSpPr>
          <p:cNvPr id="3075" name="Rectangle 3"/>
          <p:cNvSpPr>
            <a:spLocks noGrp="1" noChangeArrowheads="1"/>
          </p:cNvSpPr>
          <p:nvPr>
            <p:ph idx="1"/>
          </p:nvPr>
        </p:nvSpPr>
        <p:spPr/>
        <p:txBody>
          <a:bodyPr/>
          <a:lstStyle/>
          <a:p>
            <a:pPr>
              <a:spcBef>
                <a:spcPts val="0"/>
              </a:spcBef>
            </a:pPr>
            <a:r>
              <a:rPr lang="en-US" sz="2400" dirty="0" smtClean="0"/>
              <a:t>DLGF’s certification of appropriations, property tax rates, and levies by unit and fund.</a:t>
            </a:r>
          </a:p>
          <a:p>
            <a:pPr lvl="1">
              <a:spcBef>
                <a:spcPts val="0"/>
              </a:spcBef>
            </a:pPr>
            <a:r>
              <a:rPr lang="en-US" sz="2400" dirty="0" smtClean="0"/>
              <a:t>Provides units with the authority to spend and tax.</a:t>
            </a:r>
          </a:p>
          <a:p>
            <a:pPr lvl="2">
              <a:spcBef>
                <a:spcPts val="0"/>
              </a:spcBef>
            </a:pPr>
            <a:r>
              <a:rPr lang="en-US" dirty="0" smtClean="0"/>
              <a:t>Budget Order is issued by county.</a:t>
            </a:r>
          </a:p>
          <a:p>
            <a:pPr lvl="2">
              <a:spcBef>
                <a:spcPts val="0"/>
              </a:spcBef>
            </a:pPr>
            <a:r>
              <a:rPr lang="en-US" dirty="0" smtClean="0"/>
              <a:t>Certifies by each unit in the county their budget, assessed value, tax rate, and levy for each fund.</a:t>
            </a:r>
          </a:p>
          <a:p>
            <a:pPr lvl="1">
              <a:spcBef>
                <a:spcPts val="0"/>
              </a:spcBef>
            </a:pPr>
            <a:r>
              <a:rPr lang="en-US" sz="2400" dirty="0" smtClean="0"/>
              <a:t>Order also includes:</a:t>
            </a:r>
          </a:p>
          <a:p>
            <a:pPr lvl="2">
              <a:spcBef>
                <a:spcPts val="0"/>
              </a:spcBef>
            </a:pPr>
            <a:r>
              <a:rPr lang="en-US" dirty="0" smtClean="0"/>
              <a:t>Certified tax rates for each tax district in the county.</a:t>
            </a:r>
          </a:p>
          <a:p>
            <a:pPr lvl="2">
              <a:spcBef>
                <a:spcPts val="0"/>
              </a:spcBef>
            </a:pPr>
            <a:r>
              <a:rPr lang="en-US" dirty="0" smtClean="0"/>
              <a:t>Notes that explain certain actions taken on budget, rates, or levies.</a:t>
            </a:r>
          </a:p>
          <a:p>
            <a:pPr lvl="2">
              <a:spcBef>
                <a:spcPts val="0"/>
              </a:spcBef>
            </a:pPr>
            <a:r>
              <a:rPr lang="en-US" dirty="0" smtClean="0"/>
              <a:t>Notice and authority to transfer balances in levy excess fund to operating fund.</a:t>
            </a:r>
            <a:endParaRPr lang="en-US" dirty="0" smtClean="0"/>
          </a:p>
        </p:txBody>
      </p:sp>
      <p:sp>
        <p:nvSpPr>
          <p:cNvPr id="8" name="Slide Number Placeholder 7"/>
          <p:cNvSpPr>
            <a:spLocks noGrp="1"/>
          </p:cNvSpPr>
          <p:nvPr>
            <p:ph type="sldNum" sz="quarter" idx="10"/>
          </p:nvPr>
        </p:nvSpPr>
        <p:spPr/>
        <p:txBody>
          <a:bodyPr/>
          <a:lstStyle/>
          <a:p>
            <a:fld id="{31FD088F-DE66-4ECA-8A27-4E2D96854377}" type="slidenum">
              <a:rPr lang="en-US" smtClean="0"/>
              <a:pPr/>
              <a:t>22</a:t>
            </a:fld>
            <a:endParaRPr lang="en-US"/>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en-US" smtClean="0"/>
              <a:t>New for 2014-2015</a:t>
            </a:r>
            <a:endParaRPr lang="en-US" dirty="0" smtClean="0"/>
          </a:p>
        </p:txBody>
      </p:sp>
      <p:sp>
        <p:nvSpPr>
          <p:cNvPr id="3075" name="Rectangle 3"/>
          <p:cNvSpPr>
            <a:spLocks noGrp="1" noChangeArrowheads="1"/>
          </p:cNvSpPr>
          <p:nvPr>
            <p:ph idx="1"/>
          </p:nvPr>
        </p:nvSpPr>
        <p:spPr/>
        <p:txBody>
          <a:bodyPr/>
          <a:lstStyle/>
          <a:p>
            <a:pPr>
              <a:spcBef>
                <a:spcPts val="0"/>
              </a:spcBef>
            </a:pPr>
            <a:r>
              <a:rPr lang="en-US" sz="2800" dirty="0" smtClean="0"/>
              <a:t>OPEB (Other Post Employment Benefits) replaced with reporting of retirement benefits and expense by March 1.</a:t>
            </a:r>
          </a:p>
          <a:p>
            <a:pPr>
              <a:spcBef>
                <a:spcPts val="0"/>
              </a:spcBef>
            </a:pPr>
            <a:r>
              <a:rPr lang="en-US" sz="2800" dirty="0" smtClean="0"/>
              <a:t>Protected Taxes effective in 2014.</a:t>
            </a:r>
          </a:p>
          <a:p>
            <a:pPr>
              <a:spcBef>
                <a:spcPts val="0"/>
              </a:spcBef>
            </a:pPr>
            <a:r>
              <a:rPr lang="en-US" sz="2800" dirty="0" smtClean="0"/>
              <a:t>Fiscal Dashboard (Benchmarks) in 2015.</a:t>
            </a:r>
          </a:p>
          <a:p>
            <a:pPr>
              <a:spcBef>
                <a:spcPts val="0"/>
              </a:spcBef>
            </a:pPr>
            <a:r>
              <a:rPr lang="en-US" sz="2800" dirty="0" smtClean="0"/>
              <a:t>TIF report to LSA.</a:t>
            </a:r>
          </a:p>
          <a:p>
            <a:pPr>
              <a:spcBef>
                <a:spcPts val="0"/>
              </a:spcBef>
            </a:pPr>
            <a:r>
              <a:rPr lang="en-US" sz="2800" dirty="0" smtClean="0"/>
              <a:t>Last year for newspaper budget advertisements.</a:t>
            </a:r>
          </a:p>
          <a:p>
            <a:pPr lvl="1">
              <a:spcBef>
                <a:spcPts val="0"/>
              </a:spcBef>
            </a:pPr>
            <a:r>
              <a:rPr lang="en-US" dirty="0" smtClean="0"/>
              <a:t>Next year budget notices are only online.</a:t>
            </a:r>
            <a:endParaRPr lang="en-US" dirty="0" smtClean="0"/>
          </a:p>
        </p:txBody>
      </p:sp>
      <p:sp>
        <p:nvSpPr>
          <p:cNvPr id="8" name="Slide Number Placeholder 7"/>
          <p:cNvSpPr>
            <a:spLocks noGrp="1"/>
          </p:cNvSpPr>
          <p:nvPr>
            <p:ph type="sldNum" sz="quarter" idx="10"/>
          </p:nvPr>
        </p:nvSpPr>
        <p:spPr/>
        <p:txBody>
          <a:bodyPr/>
          <a:lstStyle/>
          <a:p>
            <a:fld id="{31FD088F-DE66-4ECA-8A27-4E2D96854377}" type="slidenum">
              <a:rPr lang="en-US" smtClean="0"/>
              <a:pPr/>
              <a:t>23</a:t>
            </a:fld>
            <a:endParaRPr lang="en-US"/>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en-US" smtClean="0"/>
              <a:t>Reminders</a:t>
            </a:r>
            <a:endParaRPr lang="en-US" dirty="0" smtClean="0"/>
          </a:p>
        </p:txBody>
      </p:sp>
      <p:sp>
        <p:nvSpPr>
          <p:cNvPr id="3075" name="Rectangle 3"/>
          <p:cNvSpPr>
            <a:spLocks noGrp="1" noChangeArrowheads="1"/>
          </p:cNvSpPr>
          <p:nvPr>
            <p:ph idx="1"/>
          </p:nvPr>
        </p:nvSpPr>
        <p:spPr>
          <a:xfrm>
            <a:off x="457200" y="1600200"/>
            <a:ext cx="8382000" cy="4525963"/>
          </a:xfrm>
        </p:spPr>
        <p:txBody>
          <a:bodyPr/>
          <a:lstStyle/>
          <a:p>
            <a:pPr>
              <a:spcBef>
                <a:spcPts val="0"/>
              </a:spcBef>
            </a:pPr>
            <a:r>
              <a:rPr lang="en-US" sz="2800" dirty="0" smtClean="0"/>
              <a:t>AVGQ for 2015 is 2.7%.</a:t>
            </a:r>
          </a:p>
          <a:p>
            <a:pPr>
              <a:spcBef>
                <a:spcPts val="0"/>
              </a:spcBef>
            </a:pPr>
            <a:r>
              <a:rPr lang="en-US" sz="2800" dirty="0" smtClean="0"/>
              <a:t>Transfers to a rainy day fund require passage of an ordinance or resolution.</a:t>
            </a:r>
          </a:p>
          <a:p>
            <a:pPr lvl="1">
              <a:spcBef>
                <a:spcPts val="0"/>
              </a:spcBef>
            </a:pPr>
            <a:r>
              <a:rPr lang="en-US" dirty="0" smtClean="0"/>
              <a:t>Cities and towns can transfer from rainy day fund.</a:t>
            </a:r>
          </a:p>
          <a:p>
            <a:pPr lvl="1">
              <a:spcBef>
                <a:spcPts val="0"/>
              </a:spcBef>
            </a:pPr>
            <a:r>
              <a:rPr lang="en-US" dirty="0" smtClean="0"/>
              <a:t>IC 36-1-8-5</a:t>
            </a:r>
          </a:p>
          <a:p>
            <a:pPr>
              <a:spcBef>
                <a:spcPts val="0"/>
              </a:spcBef>
            </a:pPr>
            <a:r>
              <a:rPr lang="en-US" sz="2800" dirty="0" smtClean="0"/>
              <a:t>Income tax distributions are available.</a:t>
            </a:r>
          </a:p>
          <a:p>
            <a:pPr>
              <a:spcBef>
                <a:spcPts val="0"/>
              </a:spcBef>
            </a:pPr>
            <a:r>
              <a:rPr lang="en-US" sz="2800" dirty="0" smtClean="0"/>
              <a:t>Some units will have an extra payroll in 2015.</a:t>
            </a:r>
          </a:p>
          <a:p>
            <a:pPr lvl="1">
              <a:spcBef>
                <a:spcPts val="0"/>
              </a:spcBef>
            </a:pPr>
            <a:r>
              <a:rPr lang="en-US" dirty="0" smtClean="0"/>
              <a:t>Count your pay periods.</a:t>
            </a:r>
          </a:p>
          <a:p>
            <a:pPr>
              <a:spcBef>
                <a:spcPts val="0"/>
              </a:spcBef>
            </a:pPr>
            <a:r>
              <a:rPr lang="en-US" sz="2800" dirty="0" smtClean="0"/>
              <a:t>Submit your additional appropriations to DLGF before December 15.</a:t>
            </a:r>
          </a:p>
          <a:p>
            <a:pPr lvl="1">
              <a:spcBef>
                <a:spcPts val="0"/>
              </a:spcBef>
            </a:pPr>
            <a:r>
              <a:rPr lang="en-US" dirty="0" smtClean="0"/>
              <a:t>DLGF has 15 days to process.</a:t>
            </a:r>
            <a:endParaRPr lang="en-US" dirty="0" smtClean="0"/>
          </a:p>
        </p:txBody>
      </p:sp>
      <p:sp>
        <p:nvSpPr>
          <p:cNvPr id="8" name="Slide Number Placeholder 7"/>
          <p:cNvSpPr>
            <a:spLocks noGrp="1"/>
          </p:cNvSpPr>
          <p:nvPr>
            <p:ph type="sldNum" sz="quarter" idx="10"/>
          </p:nvPr>
        </p:nvSpPr>
        <p:spPr/>
        <p:txBody>
          <a:bodyPr/>
          <a:lstStyle/>
          <a:p>
            <a:fld id="{31FD088F-DE66-4ECA-8A27-4E2D96854377}" type="slidenum">
              <a:rPr lang="en-US" smtClean="0"/>
              <a:pPr/>
              <a:t>24</a:t>
            </a:fld>
            <a:endParaRPr lang="en-US"/>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en-US" smtClean="0"/>
              <a:t>Reminders</a:t>
            </a:r>
            <a:endParaRPr lang="en-US" dirty="0" smtClean="0"/>
          </a:p>
        </p:txBody>
      </p:sp>
      <p:sp>
        <p:nvSpPr>
          <p:cNvPr id="3075" name="Rectangle 3"/>
          <p:cNvSpPr>
            <a:spLocks noGrp="1" noChangeArrowheads="1"/>
          </p:cNvSpPr>
          <p:nvPr>
            <p:ph idx="1"/>
          </p:nvPr>
        </p:nvSpPr>
        <p:spPr/>
        <p:txBody>
          <a:bodyPr/>
          <a:lstStyle/>
          <a:p>
            <a:pPr>
              <a:spcBef>
                <a:spcPts val="0"/>
              </a:spcBef>
            </a:pPr>
            <a:r>
              <a:rPr lang="en-US" sz="2300" dirty="0" smtClean="0"/>
              <a:t>Other Reporting Requirements:</a:t>
            </a:r>
          </a:p>
          <a:p>
            <a:pPr lvl="1">
              <a:spcBef>
                <a:spcPts val="0"/>
              </a:spcBef>
            </a:pPr>
            <a:r>
              <a:rPr lang="en-US" sz="2300" dirty="0" smtClean="0"/>
              <a:t>DLGF may only approve annual budgets or additional appropriations for units that have electronically filed with the State Board of Accounts:</a:t>
            </a:r>
          </a:p>
          <a:p>
            <a:pPr lvl="2">
              <a:spcBef>
                <a:spcPts val="0"/>
              </a:spcBef>
            </a:pPr>
            <a:r>
              <a:rPr lang="en-US" sz="2300" dirty="0" smtClean="0"/>
              <a:t>The Annual Financial Report (Includes TA-7).</a:t>
            </a:r>
          </a:p>
          <a:p>
            <a:pPr lvl="2">
              <a:spcBef>
                <a:spcPts val="0"/>
              </a:spcBef>
            </a:pPr>
            <a:r>
              <a:rPr lang="en-US" sz="2300" dirty="0" smtClean="0"/>
              <a:t>The Annual Personnel Report (which also indicates if the governmental unit offers a health plan, a pension, and other benefits to full-time and part-time employees).</a:t>
            </a:r>
          </a:p>
          <a:p>
            <a:pPr lvl="2">
              <a:spcBef>
                <a:spcPts val="0"/>
              </a:spcBef>
            </a:pPr>
            <a:r>
              <a:rPr lang="en-US" sz="2300" dirty="0" smtClean="0"/>
              <a:t>Statement by executive that unit has adopted an anti-nepotism policy.</a:t>
            </a:r>
          </a:p>
          <a:p>
            <a:pPr lvl="2">
              <a:spcBef>
                <a:spcPts val="0"/>
              </a:spcBef>
            </a:pPr>
            <a:r>
              <a:rPr lang="en-US" sz="2300" dirty="0" smtClean="0"/>
              <a:t>Debt issuance report to DLGF (DLGF may not issue a budget or levy for debt service if this report is not filed.)</a:t>
            </a:r>
            <a:endParaRPr lang="en-US" sz="2300" dirty="0" smtClean="0"/>
          </a:p>
        </p:txBody>
      </p:sp>
      <p:sp>
        <p:nvSpPr>
          <p:cNvPr id="8" name="Slide Number Placeholder 7"/>
          <p:cNvSpPr>
            <a:spLocks noGrp="1"/>
          </p:cNvSpPr>
          <p:nvPr>
            <p:ph type="sldNum" sz="quarter" idx="10"/>
          </p:nvPr>
        </p:nvSpPr>
        <p:spPr/>
        <p:txBody>
          <a:bodyPr/>
          <a:lstStyle/>
          <a:p>
            <a:fld id="{31FD088F-DE66-4ECA-8A27-4E2D96854377}" type="slidenum">
              <a:rPr lang="en-US" smtClean="0"/>
              <a:pPr/>
              <a:t>25</a:t>
            </a:fld>
            <a:endParaRPr lang="en-US"/>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en-US" smtClean="0"/>
              <a:t>References</a:t>
            </a:r>
            <a:endParaRPr lang="en-US" dirty="0" smtClean="0"/>
          </a:p>
        </p:txBody>
      </p:sp>
      <p:sp>
        <p:nvSpPr>
          <p:cNvPr id="3075" name="Rectangle 3"/>
          <p:cNvSpPr>
            <a:spLocks noGrp="1" noChangeArrowheads="1"/>
          </p:cNvSpPr>
          <p:nvPr>
            <p:ph idx="1"/>
          </p:nvPr>
        </p:nvSpPr>
        <p:spPr/>
        <p:txBody>
          <a:bodyPr/>
          <a:lstStyle/>
          <a:p>
            <a:pPr>
              <a:spcBef>
                <a:spcPts val="0"/>
              </a:spcBef>
            </a:pPr>
            <a:r>
              <a:rPr lang="en-US" sz="2400" dirty="0" smtClean="0"/>
              <a:t>Budget Calendar:</a:t>
            </a:r>
          </a:p>
          <a:p>
            <a:pPr lvl="1">
              <a:spcBef>
                <a:spcPts val="0"/>
              </a:spcBef>
            </a:pPr>
            <a:r>
              <a:rPr lang="en-US" sz="2400" dirty="0" smtClean="0"/>
              <a:t> </a:t>
            </a:r>
            <a:r>
              <a:rPr lang="en-US" sz="2400" dirty="0" smtClean="0">
                <a:hlinkClick r:id="rId3"/>
              </a:rPr>
              <a:t>http://www.in.gov/dlgf/files/pdf/140528_-_Jones_Memo_-_2014_-_2015_Budget_Calendar.pdf</a:t>
            </a:r>
            <a:r>
              <a:rPr lang="en-US" sz="2400" dirty="0" smtClean="0"/>
              <a:t> </a:t>
            </a:r>
          </a:p>
          <a:p>
            <a:pPr>
              <a:spcBef>
                <a:spcPts val="0"/>
              </a:spcBef>
            </a:pPr>
            <a:r>
              <a:rPr lang="en-US" sz="2400" dirty="0" smtClean="0"/>
              <a:t>2014 Circuit Breaker Reports:</a:t>
            </a:r>
          </a:p>
          <a:p>
            <a:pPr lvl="1">
              <a:spcBef>
                <a:spcPts val="0"/>
              </a:spcBef>
            </a:pPr>
            <a:r>
              <a:rPr lang="en-US" sz="2400" dirty="0" smtClean="0">
                <a:hlinkClick r:id="rId4"/>
              </a:rPr>
              <a:t>http://www.in.gov/dlgf/9354.htm</a:t>
            </a:r>
            <a:endParaRPr lang="en-US" sz="2400" dirty="0" smtClean="0"/>
          </a:p>
          <a:p>
            <a:pPr>
              <a:spcBef>
                <a:spcPts val="0"/>
              </a:spcBef>
            </a:pPr>
            <a:r>
              <a:rPr lang="en-US" sz="2400" dirty="0" smtClean="0"/>
              <a:t>Additional Appropriations and Transfers:</a:t>
            </a:r>
            <a:endParaRPr lang="en-US" sz="2400" dirty="0" smtClean="0">
              <a:hlinkClick r:id="rId5"/>
            </a:endParaRPr>
          </a:p>
          <a:p>
            <a:pPr lvl="1">
              <a:spcBef>
                <a:spcPts val="0"/>
              </a:spcBef>
            </a:pPr>
            <a:r>
              <a:rPr lang="en-US" sz="2400" dirty="0" smtClean="0">
                <a:hlinkClick r:id="rId5"/>
              </a:rPr>
              <a:t>http://www.in.gov/dlgf/files/pdf/140730_-_Jones_Memo_-_Additional_Appropriations_and_Transfer_Procedures.pdf</a:t>
            </a:r>
            <a:endParaRPr lang="en-US" sz="2400" dirty="0" smtClean="0"/>
          </a:p>
          <a:p>
            <a:pPr>
              <a:spcBef>
                <a:spcPts val="0"/>
              </a:spcBef>
            </a:pPr>
            <a:r>
              <a:rPr lang="en-US" sz="2400" dirty="0" smtClean="0"/>
              <a:t>Excess Levy Appeals:</a:t>
            </a:r>
            <a:endParaRPr lang="en-US" sz="2400" dirty="0" smtClean="0">
              <a:hlinkClick r:id="rId5"/>
            </a:endParaRPr>
          </a:p>
          <a:p>
            <a:pPr lvl="1">
              <a:spcBef>
                <a:spcPts val="0"/>
              </a:spcBef>
            </a:pPr>
            <a:r>
              <a:rPr lang="en-US" sz="2400" dirty="0" smtClean="0">
                <a:hlinkClick r:id="rId5"/>
              </a:rPr>
              <a:t>http://www.in.gov/dlgf/files/pdf/140919_-_Schaafsma_Memo_-_2014_pay_2015_Excess_Levy_Appeals_Forms.pdf</a:t>
            </a:r>
            <a:endParaRPr lang="en-US" sz="2400" dirty="0" smtClean="0"/>
          </a:p>
        </p:txBody>
      </p:sp>
      <p:sp>
        <p:nvSpPr>
          <p:cNvPr id="8" name="Slide Number Placeholder 7"/>
          <p:cNvSpPr>
            <a:spLocks noGrp="1"/>
          </p:cNvSpPr>
          <p:nvPr>
            <p:ph type="sldNum" sz="quarter" idx="10"/>
          </p:nvPr>
        </p:nvSpPr>
        <p:spPr/>
        <p:txBody>
          <a:bodyPr/>
          <a:lstStyle/>
          <a:p>
            <a:fld id="{31FD088F-DE66-4ECA-8A27-4E2D96854377}" type="slidenum">
              <a:rPr lang="en-US" smtClean="0"/>
              <a:pPr/>
              <a:t>26</a:t>
            </a:fld>
            <a:endParaRPr lang="en-US"/>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en-US" smtClean="0"/>
              <a:t>Closing</a:t>
            </a:r>
            <a:endParaRPr lang="en-US" dirty="0" smtClean="0"/>
          </a:p>
        </p:txBody>
      </p:sp>
      <p:sp>
        <p:nvSpPr>
          <p:cNvPr id="3075" name="Rectangle 3"/>
          <p:cNvSpPr>
            <a:spLocks noGrp="1" noChangeArrowheads="1"/>
          </p:cNvSpPr>
          <p:nvPr>
            <p:ph idx="1"/>
          </p:nvPr>
        </p:nvSpPr>
        <p:spPr/>
        <p:txBody>
          <a:bodyPr/>
          <a:lstStyle/>
          <a:p>
            <a:pPr algn="ctr">
              <a:buNone/>
            </a:pPr>
            <a:endParaRPr lang="en-US" dirty="0" smtClean="0"/>
          </a:p>
          <a:p>
            <a:pPr algn="ctr">
              <a:buNone/>
            </a:pPr>
            <a:endParaRPr lang="en-US" dirty="0" smtClean="0"/>
          </a:p>
          <a:p>
            <a:pPr algn="ctr">
              <a:buNone/>
            </a:pPr>
            <a:r>
              <a:rPr lang="en-US" dirty="0" smtClean="0"/>
              <a:t>QUESTIONS???</a:t>
            </a:r>
          </a:p>
          <a:p>
            <a:pPr lvl="1"/>
            <a:endParaRPr lang="en-US" dirty="0" smtClean="0"/>
          </a:p>
        </p:txBody>
      </p:sp>
      <p:sp>
        <p:nvSpPr>
          <p:cNvPr id="8" name="Slide Number Placeholder 7"/>
          <p:cNvSpPr>
            <a:spLocks noGrp="1"/>
          </p:cNvSpPr>
          <p:nvPr>
            <p:ph type="sldNum" sz="quarter" idx="10"/>
          </p:nvPr>
        </p:nvSpPr>
        <p:spPr/>
        <p:txBody>
          <a:bodyPr/>
          <a:lstStyle/>
          <a:p>
            <a:fld id="{31FD088F-DE66-4ECA-8A27-4E2D96854377}" type="slidenum">
              <a:rPr lang="en-US" smtClean="0"/>
              <a:pPr/>
              <a:t>27</a:t>
            </a:fld>
            <a:endParaRPr lang="en-US"/>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en-US" smtClean="0"/>
              <a:t>Contact the Department</a:t>
            </a:r>
            <a:endParaRPr lang="en-US" smtClean="0"/>
          </a:p>
        </p:txBody>
      </p:sp>
      <p:sp>
        <p:nvSpPr>
          <p:cNvPr id="10" name="Content Placeholder 9"/>
          <p:cNvSpPr>
            <a:spLocks noGrp="1"/>
          </p:cNvSpPr>
          <p:nvPr>
            <p:ph idx="1"/>
          </p:nvPr>
        </p:nvSpPr>
        <p:spPr/>
        <p:txBody>
          <a:bodyPr/>
          <a:lstStyle/>
          <a:p>
            <a:pPr marL="342900" indent="-342900">
              <a:defRPr/>
            </a:pPr>
            <a:r>
              <a:rPr lang="en-US" dirty="0" smtClean="0"/>
              <a:t>Dan Jones, Assistant Director of DLGF Budget Division</a:t>
            </a:r>
          </a:p>
          <a:p>
            <a:pPr marL="800100" lvl="1" indent="-342900">
              <a:defRPr/>
            </a:pPr>
            <a:r>
              <a:rPr lang="en-US" sz="3200" dirty="0" smtClean="0"/>
              <a:t>Telephone: 317.232.0651</a:t>
            </a:r>
          </a:p>
          <a:p>
            <a:pPr marL="800100" lvl="1" indent="-342900">
              <a:defRPr/>
            </a:pPr>
            <a:r>
              <a:rPr lang="en-US" sz="3200" dirty="0" smtClean="0"/>
              <a:t>Fax: 317.974.1629</a:t>
            </a:r>
          </a:p>
          <a:p>
            <a:pPr marL="800100" lvl="1" indent="-342900">
              <a:defRPr/>
            </a:pPr>
            <a:r>
              <a:rPr lang="en-US" sz="3200" dirty="0" smtClean="0"/>
              <a:t>E-mail: </a:t>
            </a:r>
            <a:r>
              <a:rPr lang="en-US" sz="3200" dirty="0" smtClean="0">
                <a:hlinkClick r:id="rId3"/>
              </a:rPr>
              <a:t>djones</a:t>
            </a:r>
            <a:r>
              <a:rPr lang="en-US" sz="3200" dirty="0" smtClean="0">
                <a:solidFill>
                  <a:schemeClr val="accent1">
                    <a:lumMod val="50000"/>
                  </a:schemeClr>
                </a:solidFill>
                <a:hlinkClick r:id="rId3"/>
              </a:rPr>
              <a:t>@dlgf.in.gov</a:t>
            </a:r>
            <a:r>
              <a:rPr lang="en-US" sz="3200" dirty="0" smtClean="0">
                <a:solidFill>
                  <a:schemeClr val="accent1">
                    <a:lumMod val="50000"/>
                  </a:schemeClr>
                </a:solidFill>
              </a:rPr>
              <a:t> </a:t>
            </a:r>
            <a:endParaRPr lang="en-US" sz="3200" dirty="0" smtClean="0">
              <a:solidFill>
                <a:schemeClr val="accent1">
                  <a:lumMod val="50000"/>
                </a:schemeClr>
              </a:solidFill>
            </a:endParaRPr>
          </a:p>
          <a:p>
            <a:pPr marL="342900" indent="-342900">
              <a:defRPr/>
            </a:pPr>
            <a:r>
              <a:rPr lang="en-US" dirty="0" smtClean="0"/>
              <a:t>Website</a:t>
            </a:r>
            <a:r>
              <a:rPr lang="en-US" dirty="0" smtClean="0"/>
              <a:t>: </a:t>
            </a:r>
            <a:r>
              <a:rPr lang="en-US" dirty="0" smtClean="0">
                <a:hlinkClick r:id="rId4"/>
              </a:rPr>
              <a:t>www.in.gov/dlgf</a:t>
            </a:r>
            <a:endParaRPr lang="en-US" dirty="0" smtClean="0"/>
          </a:p>
          <a:p>
            <a:pPr marL="800100" lvl="1" indent="-342900">
              <a:defRPr/>
            </a:pPr>
            <a:r>
              <a:rPr lang="en-US" dirty="0" smtClean="0"/>
              <a:t>“Contact Us”: </a:t>
            </a:r>
            <a:r>
              <a:rPr lang="en-US" dirty="0" smtClean="0">
                <a:hlinkClick r:id="rId5"/>
              </a:rPr>
              <a:t>www.in.gov/dlgf/2338.htm</a:t>
            </a:r>
            <a:endParaRPr lang="en-US" dirty="0" smtClean="0"/>
          </a:p>
        </p:txBody>
      </p:sp>
      <p:sp>
        <p:nvSpPr>
          <p:cNvPr id="7" name="Slide Number Placeholder 6"/>
          <p:cNvSpPr>
            <a:spLocks noGrp="1"/>
          </p:cNvSpPr>
          <p:nvPr>
            <p:ph type="sldNum" sz="quarter" idx="10"/>
          </p:nvPr>
        </p:nvSpPr>
        <p:spPr/>
        <p:txBody>
          <a:bodyPr/>
          <a:lstStyle/>
          <a:p>
            <a:fld id="{E2FEFBA4-2C7D-426E-8DA0-9AA188E3D8E2}" type="slidenum">
              <a:rPr lang="en-US" smtClean="0"/>
              <a:pPr/>
              <a:t>28</a:t>
            </a:fld>
            <a:endParaRPr lang="en-US"/>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en-US" smtClean="0"/>
              <a:t>Introduction</a:t>
            </a:r>
            <a:endParaRPr lang="en-US" dirty="0" smtClean="0"/>
          </a:p>
        </p:txBody>
      </p:sp>
      <p:sp>
        <p:nvSpPr>
          <p:cNvPr id="3075" name="Rectangle 3"/>
          <p:cNvSpPr>
            <a:spLocks noGrp="1" noChangeArrowheads="1"/>
          </p:cNvSpPr>
          <p:nvPr>
            <p:ph idx="1"/>
          </p:nvPr>
        </p:nvSpPr>
        <p:spPr/>
        <p:txBody>
          <a:bodyPr/>
          <a:lstStyle/>
          <a:p>
            <a:pPr>
              <a:spcBef>
                <a:spcPts val="0"/>
              </a:spcBef>
            </a:pPr>
            <a:r>
              <a:rPr lang="en-US" sz="2800" dirty="0" smtClean="0"/>
              <a:t>Goals for 2014/2015:</a:t>
            </a:r>
          </a:p>
          <a:p>
            <a:pPr lvl="1">
              <a:spcBef>
                <a:spcPts val="0"/>
              </a:spcBef>
            </a:pPr>
            <a:r>
              <a:rPr lang="en-US" dirty="0" smtClean="0"/>
              <a:t>50 counties with certified Budget Orders by December 31, 2014.</a:t>
            </a:r>
          </a:p>
          <a:p>
            <a:pPr lvl="1">
              <a:spcBef>
                <a:spcPts val="0"/>
              </a:spcBef>
            </a:pPr>
            <a:r>
              <a:rPr lang="en-US" dirty="0" smtClean="0"/>
              <a:t>92 county budget orders certified by Feb 15.</a:t>
            </a:r>
          </a:p>
          <a:p>
            <a:pPr lvl="1">
              <a:spcBef>
                <a:spcPts val="0"/>
              </a:spcBef>
            </a:pPr>
            <a:r>
              <a:rPr lang="en-US" dirty="0" smtClean="0"/>
              <a:t>92 counties with on-time property tax bills for 2015</a:t>
            </a:r>
            <a:r>
              <a:rPr lang="en-US" dirty="0" smtClean="0"/>
              <a:t>.</a:t>
            </a:r>
            <a:endParaRPr lang="en-US" dirty="0" smtClean="0"/>
          </a:p>
        </p:txBody>
      </p:sp>
      <p:sp>
        <p:nvSpPr>
          <p:cNvPr id="8" name="Slide Number Placeholder 7"/>
          <p:cNvSpPr>
            <a:spLocks noGrp="1"/>
          </p:cNvSpPr>
          <p:nvPr>
            <p:ph type="sldNum" sz="quarter" idx="10"/>
          </p:nvPr>
        </p:nvSpPr>
        <p:spPr/>
        <p:txBody>
          <a:bodyPr/>
          <a:lstStyle/>
          <a:p>
            <a:fld id="{31FD088F-DE66-4ECA-8A27-4E2D96854377}" type="slidenum">
              <a:rPr lang="en-US" smtClean="0"/>
              <a:pPr/>
              <a:t>3</a:t>
            </a:fld>
            <a:endParaRPr lang="en-US"/>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en-US" smtClean="0"/>
              <a:t>Preview of Upcoming Events</a:t>
            </a:r>
            <a:endParaRPr lang="en-US" dirty="0" smtClean="0"/>
          </a:p>
        </p:txBody>
      </p:sp>
      <p:sp>
        <p:nvSpPr>
          <p:cNvPr id="3075" name="Rectangle 3"/>
          <p:cNvSpPr>
            <a:spLocks noGrp="1" noChangeArrowheads="1"/>
          </p:cNvSpPr>
          <p:nvPr>
            <p:ph idx="1"/>
          </p:nvPr>
        </p:nvSpPr>
        <p:spPr/>
        <p:txBody>
          <a:bodyPr/>
          <a:lstStyle/>
          <a:p>
            <a:pPr>
              <a:spcBef>
                <a:spcPts val="0"/>
              </a:spcBef>
            </a:pPr>
            <a:r>
              <a:rPr lang="en-US" sz="2600" dirty="0" smtClean="0"/>
              <a:t>Budget Calendar:</a:t>
            </a:r>
          </a:p>
          <a:p>
            <a:pPr lvl="1">
              <a:spcBef>
                <a:spcPts val="0"/>
              </a:spcBef>
            </a:pPr>
            <a:r>
              <a:rPr lang="en-US" sz="2600" dirty="0" smtClean="0"/>
              <a:t>October 1 – Last day for county fiscal body to complete budget review and issue recommendations for 2015 budgets, rates, and levies.</a:t>
            </a:r>
          </a:p>
          <a:p>
            <a:pPr lvl="1">
              <a:spcBef>
                <a:spcPts val="0"/>
              </a:spcBef>
            </a:pPr>
            <a:r>
              <a:rPr lang="en-US" sz="2600" dirty="0" smtClean="0"/>
              <a:t>October 20 – Last day to file appeals for excessive levy.</a:t>
            </a:r>
          </a:p>
          <a:p>
            <a:pPr lvl="1">
              <a:spcBef>
                <a:spcPts val="0"/>
              </a:spcBef>
            </a:pPr>
            <a:r>
              <a:rPr lang="en-US" sz="2600" dirty="0" smtClean="0"/>
              <a:t>October 24 – Last possible day to hold public hearing on 2015 budget (except for Marion County and 2nd class cities).</a:t>
            </a:r>
          </a:p>
          <a:p>
            <a:pPr lvl="1">
              <a:spcBef>
                <a:spcPts val="0"/>
              </a:spcBef>
            </a:pPr>
            <a:r>
              <a:rPr lang="en-US" sz="2600" dirty="0" smtClean="0"/>
              <a:t>October 31 – Last possible day for 10 or more taxpayers to object to 2015 budget, rates, or levies.</a:t>
            </a:r>
            <a:endParaRPr lang="en-US" sz="2600" dirty="0" smtClean="0"/>
          </a:p>
        </p:txBody>
      </p:sp>
      <p:sp>
        <p:nvSpPr>
          <p:cNvPr id="8" name="Slide Number Placeholder 7"/>
          <p:cNvSpPr>
            <a:spLocks noGrp="1"/>
          </p:cNvSpPr>
          <p:nvPr>
            <p:ph type="sldNum" sz="quarter" idx="10"/>
          </p:nvPr>
        </p:nvSpPr>
        <p:spPr/>
        <p:txBody>
          <a:bodyPr/>
          <a:lstStyle/>
          <a:p>
            <a:fld id="{31FD088F-DE66-4ECA-8A27-4E2D96854377}" type="slidenum">
              <a:rPr lang="en-US" smtClean="0"/>
              <a:pPr/>
              <a:t>4</a:t>
            </a:fld>
            <a:endParaRPr lang="en-US"/>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en-US" smtClean="0"/>
              <a:t>Preview of Upcoming Events</a:t>
            </a:r>
            <a:endParaRPr lang="en-US" dirty="0" smtClean="0"/>
          </a:p>
        </p:txBody>
      </p:sp>
      <p:sp>
        <p:nvSpPr>
          <p:cNvPr id="3075" name="Rectangle 3"/>
          <p:cNvSpPr>
            <a:spLocks noGrp="1" noChangeArrowheads="1"/>
          </p:cNvSpPr>
          <p:nvPr>
            <p:ph idx="1"/>
          </p:nvPr>
        </p:nvSpPr>
        <p:spPr/>
        <p:txBody>
          <a:bodyPr/>
          <a:lstStyle/>
          <a:p>
            <a:r>
              <a:rPr lang="en-US" sz="2800" dirty="0" smtClean="0"/>
              <a:t>Budget Calendar (Continued):</a:t>
            </a:r>
          </a:p>
          <a:p>
            <a:pPr lvl="1"/>
            <a:r>
              <a:rPr lang="en-US" dirty="0" smtClean="0"/>
              <a:t>November 3 – Last day for fiscal body to adopt 2015 budgets, rates, and tax levies.</a:t>
            </a:r>
          </a:p>
          <a:p>
            <a:pPr lvl="1"/>
            <a:r>
              <a:rPr lang="en-US" dirty="0" smtClean="0"/>
              <a:t>November 5 – Last day for fiscal body to file budgets with the DLGF through Gateway .</a:t>
            </a:r>
          </a:p>
          <a:p>
            <a:pPr lvl="1"/>
            <a:r>
              <a:rPr lang="en-US" dirty="0" smtClean="0"/>
              <a:t>Last day to file shortfall appeals with the DLGF is December 30.</a:t>
            </a:r>
          </a:p>
          <a:p>
            <a:pPr lvl="1"/>
            <a:r>
              <a:rPr lang="en-US" dirty="0" smtClean="0"/>
              <a:t>February 16 – Budgets, tax rates, and tax levies to be certified by the DLGF.</a:t>
            </a:r>
            <a:endParaRPr lang="en-US" dirty="0" smtClean="0"/>
          </a:p>
        </p:txBody>
      </p:sp>
      <p:sp>
        <p:nvSpPr>
          <p:cNvPr id="8" name="Slide Number Placeholder 7"/>
          <p:cNvSpPr>
            <a:spLocks noGrp="1"/>
          </p:cNvSpPr>
          <p:nvPr>
            <p:ph type="sldNum" sz="quarter" idx="10"/>
          </p:nvPr>
        </p:nvSpPr>
        <p:spPr/>
        <p:txBody>
          <a:bodyPr/>
          <a:lstStyle/>
          <a:p>
            <a:fld id="{31FD088F-DE66-4ECA-8A27-4E2D96854377}" type="slidenum">
              <a:rPr lang="en-US" smtClean="0"/>
              <a:pPr/>
              <a:t>5</a:t>
            </a:fld>
            <a:endParaRPr lang="en-US"/>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en-US" smtClean="0"/>
              <a:t>What’s Next?</a:t>
            </a:r>
            <a:endParaRPr lang="en-US" dirty="0" smtClean="0"/>
          </a:p>
        </p:txBody>
      </p:sp>
      <p:sp>
        <p:nvSpPr>
          <p:cNvPr id="3075" name="Rectangle 3"/>
          <p:cNvSpPr>
            <a:spLocks noGrp="1" noChangeArrowheads="1"/>
          </p:cNvSpPr>
          <p:nvPr>
            <p:ph idx="1"/>
          </p:nvPr>
        </p:nvSpPr>
        <p:spPr/>
        <p:txBody>
          <a:bodyPr/>
          <a:lstStyle/>
          <a:p>
            <a:pPr>
              <a:spcBef>
                <a:spcPts val="0"/>
              </a:spcBef>
            </a:pPr>
            <a:r>
              <a:rPr lang="en-US" sz="2400" dirty="0" smtClean="0"/>
              <a:t>Public Hearing: Last possible day is Oct 24. </a:t>
            </a:r>
          </a:p>
          <a:p>
            <a:pPr lvl="1">
              <a:spcBef>
                <a:spcPts val="0"/>
              </a:spcBef>
            </a:pPr>
            <a:r>
              <a:rPr lang="en-US" sz="2400" dirty="0" smtClean="0"/>
              <a:t>Public Hearing is the opportunity for the public to voice their opinion on the budget, tax rates, and levies.</a:t>
            </a:r>
          </a:p>
          <a:p>
            <a:pPr lvl="1">
              <a:spcBef>
                <a:spcPts val="0"/>
              </a:spcBef>
            </a:pPr>
            <a:r>
              <a:rPr lang="en-US" sz="2400" dirty="0" smtClean="0"/>
              <a:t>Hearing must be at least 10 days before the adoption meeting.</a:t>
            </a:r>
          </a:p>
          <a:p>
            <a:pPr lvl="1">
              <a:spcBef>
                <a:spcPts val="0"/>
              </a:spcBef>
            </a:pPr>
            <a:r>
              <a:rPr lang="en-US" sz="2400" dirty="0" smtClean="0"/>
              <a:t>Hearing must be held on the date, time, and place advertised on the budget notice.</a:t>
            </a:r>
          </a:p>
          <a:p>
            <a:pPr lvl="1">
              <a:spcBef>
                <a:spcPts val="0"/>
              </a:spcBef>
            </a:pPr>
            <a:r>
              <a:rPr lang="en-US" sz="2400" dirty="0" smtClean="0"/>
              <a:t>Public hearing must be held by the body that adopts the budget, rates, and levies.</a:t>
            </a:r>
          </a:p>
          <a:p>
            <a:pPr lvl="1">
              <a:spcBef>
                <a:spcPts val="0"/>
              </a:spcBef>
            </a:pPr>
            <a:r>
              <a:rPr lang="en-US" sz="2400" dirty="0" smtClean="0"/>
              <a:t>Any objections to the budget, tax rates, or levies must be filed with the fiscal body within seven (7) days of the public hearing.</a:t>
            </a:r>
            <a:endParaRPr lang="en-US" sz="2400" dirty="0" smtClean="0"/>
          </a:p>
        </p:txBody>
      </p:sp>
      <p:sp>
        <p:nvSpPr>
          <p:cNvPr id="8" name="Slide Number Placeholder 7"/>
          <p:cNvSpPr>
            <a:spLocks noGrp="1"/>
          </p:cNvSpPr>
          <p:nvPr>
            <p:ph type="sldNum" sz="quarter" idx="10"/>
          </p:nvPr>
        </p:nvSpPr>
        <p:spPr/>
        <p:txBody>
          <a:bodyPr/>
          <a:lstStyle/>
          <a:p>
            <a:fld id="{31FD088F-DE66-4ECA-8A27-4E2D96854377}" type="slidenum">
              <a:rPr lang="en-US" smtClean="0"/>
              <a:pPr/>
              <a:t>6</a:t>
            </a:fld>
            <a:endParaRPr lang="en-US" dirty="0"/>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en-US" smtClean="0"/>
              <a:t>After the Public Hearing…</a:t>
            </a:r>
            <a:endParaRPr lang="en-US" dirty="0" smtClean="0"/>
          </a:p>
        </p:txBody>
      </p:sp>
      <p:sp>
        <p:nvSpPr>
          <p:cNvPr id="3075" name="Rectangle 3"/>
          <p:cNvSpPr>
            <a:spLocks noGrp="1" noChangeArrowheads="1"/>
          </p:cNvSpPr>
          <p:nvPr>
            <p:ph idx="1"/>
          </p:nvPr>
        </p:nvSpPr>
        <p:spPr/>
        <p:txBody>
          <a:bodyPr/>
          <a:lstStyle/>
          <a:p>
            <a:pPr>
              <a:spcBef>
                <a:spcPts val="0"/>
              </a:spcBef>
            </a:pPr>
            <a:r>
              <a:rPr lang="en-US" sz="2600" dirty="0" smtClean="0"/>
              <a:t>Adoption Meeting:</a:t>
            </a:r>
          </a:p>
          <a:p>
            <a:pPr lvl="1">
              <a:spcBef>
                <a:spcPts val="0"/>
              </a:spcBef>
            </a:pPr>
            <a:r>
              <a:rPr lang="en-US" sz="2600" dirty="0" smtClean="0"/>
              <a:t>Adoption meeting should be held by the fiscal body on the day, time, and place advertised on the budget notice.</a:t>
            </a:r>
          </a:p>
          <a:p>
            <a:pPr lvl="1">
              <a:spcBef>
                <a:spcPts val="0"/>
              </a:spcBef>
            </a:pPr>
            <a:r>
              <a:rPr lang="en-US" sz="2600" dirty="0" smtClean="0"/>
              <a:t>Objections to the budget, rates, or levies must be addressed in the resolution adopting the budget.</a:t>
            </a:r>
          </a:p>
          <a:p>
            <a:pPr lvl="1">
              <a:spcBef>
                <a:spcPts val="0"/>
              </a:spcBef>
            </a:pPr>
            <a:r>
              <a:rPr lang="en-US" sz="2600" dirty="0" smtClean="0"/>
              <a:t>Meeting must be at least ten (10) days after the Public Hearing and by November 3.</a:t>
            </a:r>
          </a:p>
          <a:p>
            <a:pPr lvl="1">
              <a:spcBef>
                <a:spcPts val="0"/>
              </a:spcBef>
            </a:pPr>
            <a:r>
              <a:rPr lang="en-US" sz="2600" dirty="0" smtClean="0"/>
              <a:t>A majority of the fiscal body is a quorum.</a:t>
            </a:r>
          </a:p>
          <a:p>
            <a:pPr lvl="1">
              <a:spcBef>
                <a:spcPts val="0"/>
              </a:spcBef>
            </a:pPr>
            <a:r>
              <a:rPr lang="en-US" sz="2600" dirty="0" smtClean="0"/>
              <a:t>In cases where a quorum is not present, “continue” the meeting to another day and time as stated at the original meeting time.</a:t>
            </a:r>
            <a:endParaRPr lang="en-US" sz="2600" dirty="0" smtClean="0"/>
          </a:p>
        </p:txBody>
      </p:sp>
      <p:sp>
        <p:nvSpPr>
          <p:cNvPr id="8" name="Slide Number Placeholder 7"/>
          <p:cNvSpPr>
            <a:spLocks noGrp="1"/>
          </p:cNvSpPr>
          <p:nvPr>
            <p:ph type="sldNum" sz="quarter" idx="10"/>
          </p:nvPr>
        </p:nvSpPr>
        <p:spPr/>
        <p:txBody>
          <a:bodyPr/>
          <a:lstStyle/>
          <a:p>
            <a:fld id="{31FD088F-DE66-4ECA-8A27-4E2D96854377}" type="slidenum">
              <a:rPr lang="en-US" smtClean="0"/>
              <a:pPr/>
              <a:t>7</a:t>
            </a:fld>
            <a:endParaRPr lang="en-US"/>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en-US" smtClean="0"/>
              <a:t>After the Adoption Meeting…</a:t>
            </a:r>
            <a:endParaRPr lang="en-US" dirty="0" smtClean="0"/>
          </a:p>
        </p:txBody>
      </p:sp>
      <p:sp>
        <p:nvSpPr>
          <p:cNvPr id="3075" name="Rectangle 3"/>
          <p:cNvSpPr>
            <a:spLocks noGrp="1" noChangeArrowheads="1"/>
          </p:cNvSpPr>
          <p:nvPr>
            <p:ph idx="1"/>
          </p:nvPr>
        </p:nvSpPr>
        <p:spPr/>
        <p:txBody>
          <a:bodyPr/>
          <a:lstStyle/>
          <a:p>
            <a:pPr>
              <a:spcBef>
                <a:spcPts val="0"/>
              </a:spcBef>
            </a:pPr>
            <a:r>
              <a:rPr lang="en-US" sz="2800" dirty="0" smtClean="0"/>
              <a:t>Budget is submitted to the DLGF by November 5 through Gateway.</a:t>
            </a:r>
          </a:p>
          <a:p>
            <a:pPr>
              <a:spcBef>
                <a:spcPts val="0"/>
              </a:spcBef>
            </a:pPr>
            <a:r>
              <a:rPr lang="en-US" sz="2800" dirty="0" smtClean="0"/>
              <a:t>DLGF will begin working the budgets in the order each county certified the assessed values.</a:t>
            </a:r>
          </a:p>
          <a:p>
            <a:pPr>
              <a:spcBef>
                <a:spcPts val="0"/>
              </a:spcBef>
            </a:pPr>
            <a:r>
              <a:rPr lang="en-US" sz="2800" dirty="0" smtClean="0"/>
              <a:t>Field Representative may contact you for additional information or with questions.</a:t>
            </a:r>
          </a:p>
          <a:p>
            <a:pPr lvl="1"/>
            <a:endParaRPr lang="en-US" dirty="0" smtClean="0"/>
          </a:p>
          <a:p>
            <a:pPr lvl="1"/>
            <a:endParaRPr lang="en-US" dirty="0" smtClean="0"/>
          </a:p>
        </p:txBody>
      </p:sp>
      <p:sp>
        <p:nvSpPr>
          <p:cNvPr id="8" name="Slide Number Placeholder 7"/>
          <p:cNvSpPr>
            <a:spLocks noGrp="1"/>
          </p:cNvSpPr>
          <p:nvPr>
            <p:ph type="sldNum" sz="quarter" idx="10"/>
          </p:nvPr>
        </p:nvSpPr>
        <p:spPr/>
        <p:txBody>
          <a:bodyPr/>
          <a:lstStyle/>
          <a:p>
            <a:fld id="{31FD088F-DE66-4ECA-8A27-4E2D96854377}" type="slidenum">
              <a:rPr lang="en-US" smtClean="0"/>
              <a:pPr/>
              <a:t>8</a:t>
            </a:fld>
            <a:endParaRPr lang="en-US"/>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en-US" smtClean="0"/>
              <a:t>DLGF Hearings</a:t>
            </a:r>
            <a:endParaRPr lang="en-US" dirty="0" smtClean="0"/>
          </a:p>
        </p:txBody>
      </p:sp>
      <p:sp>
        <p:nvSpPr>
          <p:cNvPr id="3075" name="Rectangle 3"/>
          <p:cNvSpPr>
            <a:spLocks noGrp="1" noChangeArrowheads="1"/>
          </p:cNvSpPr>
          <p:nvPr>
            <p:ph idx="1"/>
          </p:nvPr>
        </p:nvSpPr>
        <p:spPr/>
        <p:txBody>
          <a:bodyPr/>
          <a:lstStyle/>
          <a:p>
            <a:pPr>
              <a:spcBef>
                <a:spcPts val="0"/>
              </a:spcBef>
            </a:pPr>
            <a:r>
              <a:rPr lang="en-US" sz="2800" dirty="0" smtClean="0"/>
              <a:t>The DLGF is no longer required to conduct additional public hearings in each county before we take any action on a budget, tax rate, or levy unless...</a:t>
            </a:r>
          </a:p>
          <a:p>
            <a:pPr>
              <a:spcBef>
                <a:spcPts val="0"/>
              </a:spcBef>
            </a:pPr>
            <a:r>
              <a:rPr lang="en-US" sz="2800" dirty="0" smtClean="0"/>
              <a:t>Any taxpayer in a county can request a public hearing and a DLGF representative will hold a hearing.</a:t>
            </a:r>
          </a:p>
          <a:p>
            <a:pPr>
              <a:spcBef>
                <a:spcPts val="0"/>
              </a:spcBef>
            </a:pPr>
            <a:r>
              <a:rPr lang="en-US" sz="2800" dirty="0" smtClean="0"/>
              <a:t>Hearing will require a five (5) day notice to be published by the DLGF.</a:t>
            </a:r>
          </a:p>
          <a:p>
            <a:pPr>
              <a:spcBef>
                <a:spcPts val="0"/>
              </a:spcBef>
            </a:pPr>
            <a:r>
              <a:rPr lang="en-US" sz="2800" dirty="0" smtClean="0"/>
              <a:t>After the hearing, DLGF will act on the budgets.</a:t>
            </a:r>
            <a:endParaRPr lang="en-US" sz="2800" dirty="0" smtClean="0"/>
          </a:p>
        </p:txBody>
      </p:sp>
      <p:sp>
        <p:nvSpPr>
          <p:cNvPr id="8" name="Slide Number Placeholder 7"/>
          <p:cNvSpPr>
            <a:spLocks noGrp="1"/>
          </p:cNvSpPr>
          <p:nvPr>
            <p:ph type="sldNum" sz="quarter" idx="10"/>
          </p:nvPr>
        </p:nvSpPr>
        <p:spPr/>
        <p:txBody>
          <a:bodyPr/>
          <a:lstStyle/>
          <a:p>
            <a:fld id="{31FD088F-DE66-4ECA-8A27-4E2D96854377}" type="slidenum">
              <a:rPr lang="en-US" smtClean="0"/>
              <a:pPr/>
              <a:t>9</a:t>
            </a:fld>
            <a:endParaRPr lang="en-US"/>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DLGF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DLGF Template</Template>
  <TotalTime>7393</TotalTime>
  <Words>1889</Words>
  <Application>Microsoft Office PowerPoint</Application>
  <PresentationFormat>On-screen Show (4:3)</PresentationFormat>
  <Paragraphs>247</Paragraphs>
  <Slides>28</Slides>
  <Notes>28</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DLGF Template</vt:lpstr>
      <vt:lpstr>Clerk-Treasurer’s Conference</vt:lpstr>
      <vt:lpstr>Introduction</vt:lpstr>
      <vt:lpstr>Introduction</vt:lpstr>
      <vt:lpstr>Preview of Upcoming Events</vt:lpstr>
      <vt:lpstr>Preview of Upcoming Events</vt:lpstr>
      <vt:lpstr>What’s Next?</vt:lpstr>
      <vt:lpstr>After the Public Hearing…</vt:lpstr>
      <vt:lpstr>After the Adoption Meeting…</vt:lpstr>
      <vt:lpstr>DLGF Hearings</vt:lpstr>
      <vt:lpstr>1782 Notice</vt:lpstr>
      <vt:lpstr>1782 Notice</vt:lpstr>
      <vt:lpstr>1782 Notice</vt:lpstr>
      <vt:lpstr>1782 Notice</vt:lpstr>
      <vt:lpstr>1782 Notice</vt:lpstr>
      <vt:lpstr>1782 Notice</vt:lpstr>
      <vt:lpstr>1782 Notice</vt:lpstr>
      <vt:lpstr>1782 Notice</vt:lpstr>
      <vt:lpstr>1782 Notice</vt:lpstr>
      <vt:lpstr>1782 Notice</vt:lpstr>
      <vt:lpstr>How to Respond</vt:lpstr>
      <vt:lpstr>How to Respond</vt:lpstr>
      <vt:lpstr>Budget Order</vt:lpstr>
      <vt:lpstr>New for 2014-2015</vt:lpstr>
      <vt:lpstr>Reminders</vt:lpstr>
      <vt:lpstr>Reminders</vt:lpstr>
      <vt:lpstr>References</vt:lpstr>
      <vt:lpstr>Closing</vt:lpstr>
      <vt:lpstr>Contact the Department</vt:lpstr>
    </vt:vector>
  </TitlesOfParts>
  <Company>BOARD OF TAX COMMISSIONERS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Clerk-Treasurer’s Conference</dc:title>
  <dc:creator>Djones</dc:creator>
  <cp:lastModifiedBy>jbanks</cp:lastModifiedBy>
  <cp:revision>423</cp:revision>
  <cp:lastPrinted>2000-09-05T11:51:24Z</cp:lastPrinted>
  <dcterms:created xsi:type="dcterms:W3CDTF">1999-07-07T13:59:08Z</dcterms:created>
  <dcterms:modified xsi:type="dcterms:W3CDTF">2014-10-03T18:54:04Z</dcterms:modified>
</cp:coreProperties>
</file>